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23"/>
  </p:notesMasterIdLst>
  <p:sldIdLst>
    <p:sldId id="277" r:id="rId2"/>
    <p:sldId id="656" r:id="rId3"/>
    <p:sldId id="657" r:id="rId4"/>
    <p:sldId id="612" r:id="rId5"/>
    <p:sldId id="615" r:id="rId6"/>
    <p:sldId id="618" r:id="rId7"/>
    <p:sldId id="619" r:id="rId8"/>
    <p:sldId id="634" r:id="rId9"/>
    <p:sldId id="635" r:id="rId10"/>
    <p:sldId id="637" r:id="rId11"/>
    <p:sldId id="638" r:id="rId12"/>
    <p:sldId id="622" r:id="rId13"/>
    <p:sldId id="639" r:id="rId14"/>
    <p:sldId id="623" r:id="rId15"/>
    <p:sldId id="640" r:id="rId16"/>
    <p:sldId id="624" r:id="rId17"/>
    <p:sldId id="641" r:id="rId18"/>
    <p:sldId id="625" r:id="rId19"/>
    <p:sldId id="642" r:id="rId20"/>
    <p:sldId id="643" r:id="rId21"/>
    <p:sldId id="2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3" autoAdjust="0"/>
    <p:restoredTop sz="92254" autoAdjust="0"/>
  </p:normalViewPr>
  <p:slideViewPr>
    <p:cSldViewPr snapToGrid="0">
      <p:cViewPr varScale="1">
        <p:scale>
          <a:sx n="98" d="100"/>
          <a:sy n="98" d="100"/>
        </p:scale>
        <p:origin x="624"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97898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3/6/2024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mailto:neurodot-support@wustl.edu" TargetMode="External"/><Relationship Id="rId2" Type="http://schemas.openxmlformats.org/officeDocument/2006/relationships/hyperlink" Target="https://github.com/WUSTL-ORL/NeuroDOT_Be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Pre-processing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 filter </a:t>
            </a:r>
            <a:br>
              <a:rPr lang="en-US" dirty="0">
                <a:solidFill>
                  <a:srgbClr val="FF0000"/>
                </a:solidFill>
              </a:rPr>
            </a:br>
            <a:r>
              <a:rPr lang="en-US" dirty="0">
                <a:solidFill>
                  <a:srgbClr val="FF0000"/>
                </a:solidFill>
              </a:rPr>
              <a:t>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err="1">
                <a:solidFill>
                  <a:prstClr val="white"/>
                </a:solidFill>
                <a:latin typeface="Calibri" panose="020F0502020204030204"/>
              </a:rPr>
              <a:t>Detrending</a:t>
            </a:r>
            <a:r>
              <a:rPr lang="en-US" dirty="0">
                <a:solidFill>
                  <a:prstClr val="white"/>
                </a:solidFill>
                <a:latin typeface="Calibri" panose="020F0502020204030204"/>
              </a:rPr>
              <a:t> the data removes a linear trend or drift in each measurement</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lvl="0"/>
            <a:r>
              <a:rPr lang="en-US" dirty="0">
                <a:solidFill>
                  <a:prstClr val="white"/>
                </a:solidFill>
                <a:latin typeface="Calibri" panose="020F0502020204030204"/>
              </a:rPr>
              <a:t>Data are high-pass filtered (cutoff frequency of 0.02 Hz here)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ddata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subtle changes, with a slight flattening over the duration of the measurements</a:t>
            </a:r>
          </a:p>
          <a:p>
            <a:r>
              <a:rPr lang="en-US" dirty="0">
                <a:solidFill>
                  <a:prstClr val="white"/>
                </a:solidFill>
                <a:latin typeface="Calibri" panose="020F0502020204030204"/>
              </a:rPr>
              <a:t>The spectrum (bottom) shows the effect of filtering: frequencies below the cutoff frequency are significantly attenuated (frequencies higher than the cutoff pass through the filter). </a:t>
            </a:r>
          </a:p>
          <a:p>
            <a:r>
              <a:rPr lang="en-US" dirty="0">
                <a:solidFill>
                  <a:prstClr val="white"/>
                </a:solidFill>
                <a:latin typeface="Calibri" panose="020F0502020204030204"/>
              </a:rPr>
              <a:t>Note that the cardiac pulse and stimulus frequencies are still present in the spectrum. </a:t>
            </a:r>
          </a:p>
          <a:p>
            <a:endParaRPr lang="en-US" dirty="0">
              <a:solidFill>
                <a:prstClr val="white"/>
              </a:solidFill>
              <a:latin typeface="Calibri" panose="020F0502020204030204"/>
            </a:endParaRPr>
          </a:p>
        </p:txBody>
      </p:sp>
      <p:pic>
        <p:nvPicPr>
          <p:cNvPr id="3" name="Picture 2"/>
          <p:cNvPicPr>
            <a:picLocks noChangeAspect="1"/>
          </p:cNvPicPr>
          <p:nvPr/>
        </p:nvPicPr>
        <p:blipFill>
          <a:blip r:embed="rId2"/>
          <a:stretch>
            <a:fillRect/>
          </a:stretch>
        </p:blipFill>
        <p:spPr>
          <a:xfrm>
            <a:off x="7052694" y="360590"/>
            <a:ext cx="4495800" cy="6248400"/>
          </a:xfrm>
          <a:prstGeom prst="rect">
            <a:avLst/>
          </a:prstGeom>
        </p:spPr>
      </p:pic>
    </p:spTree>
    <p:extLst>
      <p:ext uri="{BB962C8B-B14F-4D97-AF65-F5344CB8AC3E}">
        <p14:creationId xmlns:p14="http://schemas.microsoft.com/office/powerpoint/2010/main" val="21197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Detrend</a:t>
            </a:r>
            <a:r>
              <a:rPr lang="en-US" dirty="0">
                <a:solidFill>
                  <a:srgbClr val="FF0000"/>
                </a:solidFill>
              </a:rPr>
              <a:t> and High-Pass</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Viewing the filtered measurements from different source-detector distances shows more clearly the significant reduction in low-frequency (over the course of the full measurement duration) changes, especially at the short source-detector distances</a:t>
            </a:r>
          </a:p>
          <a:p>
            <a:pPr lvl="1"/>
            <a:r>
              <a:rPr lang="en-US" dirty="0">
                <a:solidFill>
                  <a:prstClr val="white"/>
                </a:solidFill>
                <a:latin typeface="Calibri" panose="020F0502020204030204"/>
              </a:rPr>
              <a:t>See Slide 8</a:t>
            </a:r>
          </a:p>
          <a:p>
            <a:pPr lvl="0"/>
            <a:r>
              <a:rPr lang="en-US" dirty="0">
                <a:solidFill>
                  <a:prstClr val="white"/>
                </a:solidFill>
                <a:latin typeface="Calibri" panose="020F0502020204030204"/>
              </a:rPr>
              <a:t>The zoomed view shows closer alignment of the short source-detector distance measurements </a:t>
            </a:r>
          </a:p>
        </p:txBody>
      </p:sp>
      <p:pic>
        <p:nvPicPr>
          <p:cNvPr id="3" name="Picture 2"/>
          <p:cNvPicPr>
            <a:picLocks noChangeAspect="1"/>
          </p:cNvPicPr>
          <p:nvPr/>
        </p:nvPicPr>
        <p:blipFill>
          <a:blip r:embed="rId2"/>
          <a:stretch>
            <a:fillRect/>
          </a:stretch>
        </p:blipFill>
        <p:spPr>
          <a:xfrm>
            <a:off x="7316225" y="56227"/>
            <a:ext cx="4471867" cy="3270633"/>
          </a:xfrm>
          <a:prstGeom prst="rect">
            <a:avLst/>
          </a:prstGeom>
        </p:spPr>
      </p:pic>
      <p:pic>
        <p:nvPicPr>
          <p:cNvPr id="6" name="Picture 5"/>
          <p:cNvPicPr>
            <a:picLocks noChangeAspect="1"/>
          </p:cNvPicPr>
          <p:nvPr/>
        </p:nvPicPr>
        <p:blipFill>
          <a:blip r:embed="rId3"/>
          <a:stretch>
            <a:fillRect/>
          </a:stretch>
        </p:blipFill>
        <p:spPr>
          <a:xfrm>
            <a:off x="7286889" y="3424137"/>
            <a:ext cx="4503719" cy="3251492"/>
          </a:xfrm>
          <a:prstGeom prst="rect">
            <a:avLst/>
          </a:prstGeom>
        </p:spPr>
      </p:pic>
    </p:spTree>
    <p:extLst>
      <p:ext uri="{BB962C8B-B14F-4D97-AF65-F5344CB8AC3E}">
        <p14:creationId xmlns:p14="http://schemas.microsoft.com/office/powerpoint/2010/main" val="137383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the data</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Data are low-pass filtered (1 Hz cutoff frequency)</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lp1data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hpdata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less high-frequency noise</a:t>
            </a:r>
          </a:p>
          <a:p>
            <a:r>
              <a:rPr lang="en-US" dirty="0">
                <a:solidFill>
                  <a:prstClr val="white"/>
                </a:solidFill>
                <a:latin typeface="Calibri" panose="020F0502020204030204"/>
              </a:rPr>
              <a:t>The image of the measurement time traces now shows a clearer periodic response to the stimulus</a:t>
            </a:r>
          </a:p>
          <a:p>
            <a:r>
              <a:rPr lang="en-US" dirty="0">
                <a:solidFill>
                  <a:prstClr val="white"/>
                </a:solidFill>
                <a:latin typeface="Calibri" panose="020F0502020204030204"/>
              </a:rPr>
              <a:t>The spectrum shows attenuation of frequencies above the cutoff frequency (frequencies lower than the cutoff pass through the filter)</a:t>
            </a:r>
          </a:p>
        </p:txBody>
      </p:sp>
      <p:pic>
        <p:nvPicPr>
          <p:cNvPr id="4" name="Picture 3"/>
          <p:cNvPicPr>
            <a:picLocks noChangeAspect="1"/>
          </p:cNvPicPr>
          <p:nvPr/>
        </p:nvPicPr>
        <p:blipFill>
          <a:blip r:embed="rId2"/>
          <a:stretch>
            <a:fillRect/>
          </a:stretch>
        </p:blipFill>
        <p:spPr>
          <a:xfrm>
            <a:off x="6765320" y="224536"/>
            <a:ext cx="4581525" cy="6257925"/>
          </a:xfrm>
          <a:prstGeom prst="rect">
            <a:avLst/>
          </a:prstGeom>
        </p:spPr>
      </p:pic>
    </p:spTree>
    <p:extLst>
      <p:ext uri="{BB962C8B-B14F-4D97-AF65-F5344CB8AC3E}">
        <p14:creationId xmlns:p14="http://schemas.microsoft.com/office/powerpoint/2010/main" val="253766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Low-pass filter zoom</a:t>
            </a:r>
          </a:p>
        </p:txBody>
      </p:sp>
      <p:sp>
        <p:nvSpPr>
          <p:cNvPr id="8" name="Content Placeholder 7"/>
          <p:cNvSpPr>
            <a:spLocks noGrp="1"/>
          </p:cNvSpPr>
          <p:nvPr>
            <p:ph idx="1"/>
          </p:nvPr>
        </p:nvSpPr>
        <p:spPr>
          <a:xfrm>
            <a:off x="325255" y="1257194"/>
            <a:ext cx="6868688" cy="5398979"/>
          </a:xfrm>
        </p:spPr>
        <p:txBody>
          <a:bodyPr>
            <a:normAutofit/>
          </a:bodyPr>
          <a:lstStyle/>
          <a:p>
            <a:pPr lvl="0"/>
            <a:r>
              <a:rPr lang="en-US" dirty="0">
                <a:solidFill>
                  <a:prstClr val="white"/>
                </a:solidFill>
                <a:latin typeface="Calibri" panose="020F0502020204030204"/>
              </a:rPr>
              <a:t>The filtered measurements now show reduced high-frequency (rapidly varying) signal components, apparent at all source-detector distances </a:t>
            </a:r>
          </a:p>
          <a:p>
            <a:pPr lvl="0"/>
            <a:r>
              <a:rPr lang="en-US" dirty="0">
                <a:solidFill>
                  <a:prstClr val="white"/>
                </a:solidFill>
                <a:latin typeface="Calibri" panose="020F0502020204030204"/>
              </a:rPr>
              <a:t>The zoomed view shows that the 1Hz cardiac pulse signal is no longer apparent. Accordingly, at the zoomed time scale (10 seconds shown in this plot), very few features of interest are apparent</a:t>
            </a:r>
          </a:p>
          <a:p>
            <a:pPr lvl="0"/>
            <a:r>
              <a:rPr lang="en-US" dirty="0">
                <a:solidFill>
                  <a:prstClr val="white"/>
                </a:solidFill>
                <a:latin typeface="Calibri" panose="020F0502020204030204"/>
              </a:rPr>
              <a:t>Variation at the stimulus frequency is not yet clear in the full-length time traces</a:t>
            </a:r>
          </a:p>
          <a:p>
            <a:pPr lvl="0"/>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286889" y="56227"/>
            <a:ext cx="4501203" cy="3237612"/>
          </a:xfrm>
          <a:prstGeom prst="rect">
            <a:avLst/>
          </a:prstGeom>
        </p:spPr>
      </p:pic>
      <p:pic>
        <p:nvPicPr>
          <p:cNvPr id="5" name="Picture 4"/>
          <p:cNvPicPr>
            <a:picLocks noChangeAspect="1"/>
          </p:cNvPicPr>
          <p:nvPr/>
        </p:nvPicPr>
        <p:blipFill>
          <a:blip r:embed="rId3"/>
          <a:stretch>
            <a:fillRect/>
          </a:stretch>
        </p:blipFill>
        <p:spPr>
          <a:xfrm>
            <a:off x="7286889" y="3403203"/>
            <a:ext cx="4501203" cy="3252970"/>
          </a:xfrm>
          <a:prstGeom prst="rect">
            <a:avLst/>
          </a:prstGeom>
        </p:spPr>
      </p:pic>
    </p:spTree>
    <p:extLst>
      <p:ext uri="{BB962C8B-B14F-4D97-AF65-F5344CB8AC3E}">
        <p14:creationId xmlns:p14="http://schemas.microsoft.com/office/powerpoint/2010/main" val="291240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1257194"/>
            <a:ext cx="6128312" cy="5494670"/>
          </a:xfrm>
        </p:spPr>
        <p:txBody>
          <a:bodyPr>
            <a:normAutofit/>
          </a:bodyPr>
          <a:lstStyle/>
          <a:p>
            <a:pPr lvl="0"/>
            <a:r>
              <a:rPr lang="en-US" dirty="0">
                <a:solidFill>
                  <a:prstClr val="white"/>
                </a:solidFill>
                <a:latin typeface="Calibri" panose="020F0502020204030204"/>
              </a:rPr>
              <a:t>A common signal is estimated from the superficial measurements and regressed out of all measurements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(lp1data, info);</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plot shows a little less high-frequency noise</a:t>
            </a:r>
          </a:p>
          <a:p>
            <a:r>
              <a:rPr lang="en-US" dirty="0">
                <a:solidFill>
                  <a:prstClr val="white"/>
                </a:solidFill>
                <a:latin typeface="Calibri" panose="020F0502020204030204"/>
              </a:rPr>
              <a:t>The image of the measurement time traces shows an even clearer periodic response to the stimulus</a:t>
            </a:r>
          </a:p>
          <a:p>
            <a:r>
              <a:rPr lang="en-US" dirty="0">
                <a:solidFill>
                  <a:prstClr val="white"/>
                </a:solidFill>
                <a:latin typeface="Calibri" panose="020F0502020204030204"/>
              </a:rPr>
              <a:t>The spectrum shows a much stronger peak at the stimulus frequency relative to other frequencies</a:t>
            </a:r>
          </a:p>
        </p:txBody>
      </p:sp>
      <p:pic>
        <p:nvPicPr>
          <p:cNvPr id="3" name="Picture 2"/>
          <p:cNvPicPr>
            <a:picLocks noChangeAspect="1"/>
          </p:cNvPicPr>
          <p:nvPr/>
        </p:nvPicPr>
        <p:blipFill>
          <a:blip r:embed="rId2"/>
          <a:stretch>
            <a:fillRect/>
          </a:stretch>
        </p:blipFill>
        <p:spPr>
          <a:xfrm>
            <a:off x="6928433" y="272380"/>
            <a:ext cx="4610100" cy="6229350"/>
          </a:xfrm>
          <a:prstGeom prst="rect">
            <a:avLst/>
          </a:prstGeom>
        </p:spPr>
      </p:pic>
    </p:spTree>
    <p:extLst>
      <p:ext uri="{BB962C8B-B14F-4D97-AF65-F5344CB8AC3E}">
        <p14:creationId xmlns:p14="http://schemas.microsoft.com/office/powerpoint/2010/main" val="182333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Superficial signal regression</a:t>
            </a:r>
          </a:p>
        </p:txBody>
      </p:sp>
      <p:sp>
        <p:nvSpPr>
          <p:cNvPr id="8" name="Content Placeholder 7"/>
          <p:cNvSpPr>
            <a:spLocks noGrp="1"/>
          </p:cNvSpPr>
          <p:nvPr>
            <p:ph idx="1"/>
          </p:nvPr>
        </p:nvSpPr>
        <p:spPr>
          <a:xfrm>
            <a:off x="325255" y="3140125"/>
            <a:ext cx="6128312" cy="3717875"/>
          </a:xfrm>
        </p:spPr>
        <p:txBody>
          <a:bodyPr>
            <a:normAutofit fontScale="77500" lnSpcReduction="20000"/>
          </a:bodyPr>
          <a:lstStyle/>
          <a:p>
            <a:pPr lvl="0"/>
            <a:r>
              <a:rPr lang="en-US" dirty="0">
                <a:solidFill>
                  <a:prstClr val="white"/>
                </a:solidFill>
                <a:latin typeface="Calibri" panose="020F0502020204030204"/>
              </a:rPr>
              <a:t>Plot the estimated superficial signal and its frequency spectrum (above)</a:t>
            </a:r>
          </a:p>
          <a:p>
            <a:pPr marL="400050" lvl="1" indent="0" defTabSz="914400">
              <a:spcBef>
                <a:spcPts val="0"/>
              </a:spcBef>
              <a:buClrTx/>
              <a:buSzTx/>
              <a:buNone/>
            </a:pPr>
            <a:endParaRPr lang="en-US" sz="12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plot(hem(2,:))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title('Estimated common superficial signal')</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('Time (samples)')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subplot(2,1,2)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ftmag,ftdomain</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fft_tts</a:t>
            </a:r>
            <a:r>
              <a:rPr lang="en-US" sz="1200" b="1" dirty="0">
                <a:solidFill>
                  <a:schemeClr val="tx1"/>
                </a:solidFill>
                <a:latin typeface="Courier New" panose="02070309020205020404" pitchFamily="49" charset="0"/>
                <a:cs typeface="Courier New" panose="02070309020205020404" pitchFamily="49" charset="0"/>
              </a:rPr>
              <a:t>(hem(2,:),</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semilogx</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ftdomain,ftmag</a:t>
            </a:r>
            <a:r>
              <a:rPr lang="en-US" sz="1200" b="1" dirty="0">
                <a:solidFill>
                  <a:schemeClr val="tx1"/>
                </a:solidFill>
                <a:latin typeface="Courier New" panose="02070309020205020404" pitchFamily="49" charset="0"/>
                <a:cs typeface="Courier New" panose="02070309020205020404" pitchFamily="49" charset="0"/>
              </a:rPr>
              <a:t>), </a:t>
            </a:r>
            <a:r>
              <a:rPr lang="en-US" sz="1200" b="1" dirty="0" err="1">
                <a:solidFill>
                  <a:schemeClr val="tx1"/>
                </a:solidFill>
                <a:latin typeface="Courier New" panose="02070309020205020404" pitchFamily="49" charset="0"/>
                <a:cs typeface="Courier New" panose="02070309020205020404" pitchFamily="49" charset="0"/>
              </a:rPr>
              <a:t>xlabel</a:t>
            </a:r>
            <a:r>
              <a:rPr lang="en-US" sz="1200" b="1" dirty="0">
                <a:solidFill>
                  <a:schemeClr val="tx1"/>
                </a:solidFill>
                <a:latin typeface="Courier New" panose="02070309020205020404" pitchFamily="49" charset="0"/>
                <a:cs typeface="Courier New" panose="02070309020205020404" pitchFamily="49" charset="0"/>
              </a:rPr>
              <a:t>('Frequency (Hz)'), </a:t>
            </a:r>
            <a:r>
              <a:rPr lang="en-US" sz="1200" b="1" dirty="0" err="1">
                <a:solidFill>
                  <a:schemeClr val="tx1"/>
                </a:solidFill>
                <a:latin typeface="Courier New" panose="02070309020205020404" pitchFamily="49" charset="0"/>
                <a:cs typeface="Courier New" panose="02070309020205020404" pitchFamily="49" charset="0"/>
              </a:rPr>
              <a:t>ylabel</a:t>
            </a:r>
            <a:r>
              <a:rPr lang="en-US" sz="1200" b="1" dirty="0">
                <a:solidFill>
                  <a:schemeClr val="tx1"/>
                </a:solidFill>
                <a:latin typeface="Courier New" panose="02070309020205020404" pitchFamily="49" charset="0"/>
                <a:cs typeface="Courier New" panose="02070309020205020404" pitchFamily="49" charset="0"/>
              </a:rPr>
              <a:t>('|X(f)|') % plot vs. log frequency</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xlim</a:t>
            </a:r>
            <a:r>
              <a:rPr lang="en-US" sz="1200" b="1" dirty="0">
                <a:solidFill>
                  <a:schemeClr val="tx1"/>
                </a:solidFill>
                <a:latin typeface="Courier New" panose="02070309020205020404" pitchFamily="49" charset="0"/>
                <a:cs typeface="Courier New" panose="02070309020205020404" pitchFamily="49" charset="0"/>
              </a:rPr>
              <a:t>([1e-3 10])</a:t>
            </a:r>
          </a:p>
          <a:p>
            <a:pPr marL="342900" lvl="1" indent="-342900"/>
            <a:r>
              <a:rPr lang="en-US" sz="1800" dirty="0">
                <a:solidFill>
                  <a:prstClr val="white"/>
                </a:solidFill>
                <a:latin typeface="Calibri" panose="020F0502020204030204"/>
              </a:rPr>
              <a:t>The estimated signal captures features of the previous short-distance measurements. The spectrum shows components similar to previous measurements but </a:t>
            </a:r>
            <a:r>
              <a:rPr lang="en-US" sz="1800" i="1" dirty="0">
                <a:solidFill>
                  <a:prstClr val="white"/>
                </a:solidFill>
                <a:latin typeface="Calibri" panose="020F0502020204030204"/>
              </a:rPr>
              <a:t>without</a:t>
            </a:r>
            <a:r>
              <a:rPr lang="en-US" sz="1800" dirty="0">
                <a:solidFill>
                  <a:prstClr val="white"/>
                </a:solidFill>
                <a:latin typeface="Calibri" panose="020F0502020204030204"/>
              </a:rPr>
              <a:t> the stimulus frequency</a:t>
            </a:r>
          </a:p>
          <a:p>
            <a:r>
              <a:rPr lang="en-US" dirty="0">
                <a:solidFill>
                  <a:prstClr val="white"/>
                </a:solidFill>
                <a:latin typeface="Calibri" panose="020F0502020204030204"/>
              </a:rPr>
              <a:t>After regression of this estimated signal, short-distance measurements show little structure, while medium- and long-distance measurements show periodic features</a:t>
            </a:r>
          </a:p>
          <a:p>
            <a:r>
              <a:rPr lang="en-US" dirty="0">
                <a:solidFill>
                  <a:prstClr val="white"/>
                </a:solidFill>
                <a:latin typeface="Calibri" panose="020F0502020204030204"/>
              </a:rPr>
              <a:t>After producing the graph at top right, reduce the time range to 3 cycles of the stimulus period, e.g., </a:t>
            </a:r>
          </a:p>
          <a:p>
            <a:pPr marL="400050" lvl="1" indent="0" defTabSz="914400">
              <a:spcBef>
                <a:spcPts val="0"/>
              </a:spcBef>
              <a:buClrTx/>
              <a:buSzTx/>
              <a:buNone/>
            </a:pPr>
            <a:endParaRPr lang="da-DK" sz="13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da-DK" sz="1300" b="1" dirty="0">
                <a:solidFill>
                  <a:schemeClr val="tx1"/>
                </a:solidFill>
                <a:latin typeface="Courier New" panose="02070309020205020404" pitchFamily="49" charset="0"/>
                <a:cs typeface="Courier New" panose="02070309020205020404" pitchFamily="49" charset="0"/>
              </a:rPr>
              <a:t>for i = 1:3, subplot(3,1,i), xlim([1600 1600+360*3]), end</a:t>
            </a:r>
            <a:endParaRPr lang="en-US" sz="1300" b="1" dirty="0">
              <a:solidFill>
                <a:schemeClr val="tx1"/>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This zoomed view clearly shows three cycles of the stimulus response</a:t>
            </a:r>
          </a:p>
        </p:txBody>
      </p:sp>
      <p:pic>
        <p:nvPicPr>
          <p:cNvPr id="5" name="Picture 4"/>
          <p:cNvPicPr>
            <a:picLocks noChangeAspect="1"/>
          </p:cNvPicPr>
          <p:nvPr/>
        </p:nvPicPr>
        <p:blipFill>
          <a:blip r:embed="rId2"/>
          <a:stretch>
            <a:fillRect/>
          </a:stretch>
        </p:blipFill>
        <p:spPr>
          <a:xfrm>
            <a:off x="7386320" y="202248"/>
            <a:ext cx="4480425" cy="3254090"/>
          </a:xfrm>
          <a:prstGeom prst="rect">
            <a:avLst/>
          </a:prstGeom>
        </p:spPr>
      </p:pic>
      <p:pic>
        <p:nvPicPr>
          <p:cNvPr id="6" name="Picture 5"/>
          <p:cNvPicPr>
            <a:picLocks noChangeAspect="1"/>
          </p:cNvPicPr>
          <p:nvPr/>
        </p:nvPicPr>
        <p:blipFill>
          <a:blip r:embed="rId3"/>
          <a:stretch>
            <a:fillRect/>
          </a:stretch>
        </p:blipFill>
        <p:spPr>
          <a:xfrm>
            <a:off x="7386320" y="3539839"/>
            <a:ext cx="4480908" cy="3212025"/>
          </a:xfrm>
          <a:prstGeom prst="rect">
            <a:avLst/>
          </a:prstGeom>
        </p:spPr>
      </p:pic>
      <p:pic>
        <p:nvPicPr>
          <p:cNvPr id="4" name="Picture 3"/>
          <p:cNvPicPr>
            <a:picLocks noChangeAspect="1"/>
          </p:cNvPicPr>
          <p:nvPr/>
        </p:nvPicPr>
        <p:blipFill>
          <a:blip r:embed="rId4"/>
          <a:stretch>
            <a:fillRect/>
          </a:stretch>
        </p:blipFill>
        <p:spPr>
          <a:xfrm>
            <a:off x="1213083" y="676963"/>
            <a:ext cx="4147484" cy="2463162"/>
          </a:xfrm>
          <a:prstGeom prst="rect">
            <a:avLst/>
          </a:prstGeom>
        </p:spPr>
      </p:pic>
    </p:spTree>
    <p:extLst>
      <p:ext uri="{BB962C8B-B14F-4D97-AF65-F5344CB8AC3E}">
        <p14:creationId xmlns:p14="http://schemas.microsoft.com/office/powerpoint/2010/main" val="259301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a:t>
            </a:r>
          </a:p>
        </p:txBody>
      </p:sp>
      <p:sp>
        <p:nvSpPr>
          <p:cNvPr id="8" name="Content Placeholder 7"/>
          <p:cNvSpPr>
            <a:spLocks noGrp="1"/>
          </p:cNvSpPr>
          <p:nvPr>
            <p:ph idx="1"/>
          </p:nvPr>
        </p:nvSpPr>
        <p:spPr>
          <a:xfrm>
            <a:off x="325254" y="1257194"/>
            <a:ext cx="5953081" cy="5494670"/>
          </a:xfrm>
        </p:spPr>
        <p:txBody>
          <a:bodyPr>
            <a:normAutofit/>
          </a:bodyPr>
          <a:lstStyle/>
          <a:p>
            <a:pPr lvl="0"/>
            <a:r>
              <a:rPr lang="en-US" dirty="0">
                <a:solidFill>
                  <a:prstClr val="white"/>
                </a:solidFill>
                <a:latin typeface="Calibri" panose="020F0502020204030204"/>
              </a:rPr>
              <a:t>An additional low pass filter attenuates frequencies above 0.5 Hz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lp2data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SSRdata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endParaRPr lang="en-US" sz="1050" dirty="0">
              <a:solidFill>
                <a:srgbClr val="00B0F0"/>
              </a:solidFill>
              <a:latin typeface="Calibri" panose="020F0502020204030204"/>
            </a:endParaRPr>
          </a:p>
          <a:p>
            <a:r>
              <a:rPr lang="en-US" dirty="0">
                <a:solidFill>
                  <a:prstClr val="white"/>
                </a:solidFill>
                <a:latin typeface="Calibri" panose="020F0502020204030204"/>
              </a:rPr>
              <a:t>Data are then resampled to 1 Hz</a:t>
            </a:r>
          </a:p>
          <a:p>
            <a:pPr marL="400050" lvl="1" indent="0" defTabSz="914400">
              <a:spcBef>
                <a:spcPts val="0"/>
              </a:spcBef>
              <a:buClrTx/>
              <a:buSzTx/>
              <a:buNone/>
            </a:pPr>
            <a:endParaRPr lang="en-US" sz="1050" dirty="0">
              <a:solidFill>
                <a:srgbClr val="00B0F0"/>
              </a:solidFill>
              <a:latin typeface="Calibri" panose="020F0502020204030204"/>
            </a:endParaRP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rdata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(lp2data, info, 1, 1e-5);</a:t>
            </a:r>
          </a:p>
          <a:p>
            <a:r>
              <a:rPr lang="en-US" dirty="0">
                <a:solidFill>
                  <a:prstClr val="white"/>
                </a:solidFill>
                <a:latin typeface="Calibri" panose="020F0502020204030204"/>
              </a:rPr>
              <a:t>The 2</a:t>
            </a:r>
            <a:r>
              <a:rPr lang="en-US" baseline="30000" dirty="0">
                <a:solidFill>
                  <a:prstClr val="white"/>
                </a:solidFill>
                <a:latin typeface="Calibri" panose="020F0502020204030204"/>
              </a:rPr>
              <a:t>nd</a:t>
            </a:r>
            <a:r>
              <a:rPr lang="en-US" dirty="0">
                <a:solidFill>
                  <a:prstClr val="white"/>
                </a:solidFill>
                <a:latin typeface="Calibri" panose="020F0502020204030204"/>
              </a:rPr>
              <a:t> LPF further reduces noise visible in the time traces, showing more emphasis on the stimulus response </a:t>
            </a:r>
          </a:p>
          <a:p>
            <a:r>
              <a:rPr lang="en-US" dirty="0">
                <a:solidFill>
                  <a:prstClr val="white"/>
                </a:solidFill>
                <a:latin typeface="Calibri" panose="020F0502020204030204"/>
              </a:rPr>
              <a:t>Note that there are fewer time samples (reduced by a factor of 10) due to resampling</a:t>
            </a:r>
          </a:p>
          <a:p>
            <a:r>
              <a:rPr lang="en-US" dirty="0">
                <a:solidFill>
                  <a:prstClr val="white"/>
                </a:solidFill>
                <a:latin typeface="Calibri" panose="020F0502020204030204"/>
              </a:rPr>
              <a:t>The spectrum is now displayed only to 1 Hz</a:t>
            </a:r>
          </a:p>
        </p:txBody>
      </p:sp>
      <p:pic>
        <p:nvPicPr>
          <p:cNvPr id="3" name="Picture 2"/>
          <p:cNvPicPr>
            <a:picLocks noChangeAspect="1"/>
          </p:cNvPicPr>
          <p:nvPr/>
        </p:nvPicPr>
        <p:blipFill>
          <a:blip r:embed="rId2"/>
          <a:stretch>
            <a:fillRect/>
          </a:stretch>
        </p:blipFill>
        <p:spPr>
          <a:xfrm>
            <a:off x="6725043" y="309562"/>
            <a:ext cx="4714875" cy="6238875"/>
          </a:xfrm>
          <a:prstGeom prst="rect">
            <a:avLst/>
          </a:prstGeom>
        </p:spPr>
      </p:pic>
    </p:spTree>
    <p:extLst>
      <p:ext uri="{BB962C8B-B14F-4D97-AF65-F5344CB8AC3E}">
        <p14:creationId xmlns:p14="http://schemas.microsoft.com/office/powerpoint/2010/main" val="3537709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Second LPF and resampling - detail</a:t>
            </a:r>
          </a:p>
        </p:txBody>
      </p:sp>
      <p:sp>
        <p:nvSpPr>
          <p:cNvPr id="8" name="Content Placeholder 7"/>
          <p:cNvSpPr>
            <a:spLocks noGrp="1"/>
          </p:cNvSpPr>
          <p:nvPr>
            <p:ph idx="1"/>
          </p:nvPr>
        </p:nvSpPr>
        <p:spPr>
          <a:xfrm>
            <a:off x="325254" y="1257194"/>
            <a:ext cx="4451845" cy="5494670"/>
          </a:xfrm>
        </p:spPr>
        <p:txBody>
          <a:bodyPr>
            <a:normAutofit/>
          </a:bodyPr>
          <a:lstStyle/>
          <a:p>
            <a:pPr lvl="0"/>
            <a:r>
              <a:rPr lang="en-US" dirty="0">
                <a:solidFill>
                  <a:prstClr val="white"/>
                </a:solidFill>
                <a:latin typeface="Calibri" panose="020F0502020204030204"/>
              </a:rPr>
              <a:t>The second LPF further attenuates rapidly varying (high-frequency) noise</a:t>
            </a:r>
          </a:p>
          <a:p>
            <a:pPr lvl="0"/>
            <a:r>
              <a:rPr lang="en-US" dirty="0">
                <a:solidFill>
                  <a:prstClr val="white"/>
                </a:solidFill>
                <a:latin typeface="Calibri" panose="020F0502020204030204"/>
              </a:rPr>
              <a:t> Reducing the filter cutoff frequency from 0.5 Hz to 0.05 Hz drastically reduces the high-frequency noise, leaving only waveforms at the stimulus frequency, but at the expense of altering temporal features of the stimulus response at 0.028 Hz and possibly altering the phase of that response</a:t>
            </a:r>
          </a:p>
        </p:txBody>
      </p:sp>
      <p:sp>
        <p:nvSpPr>
          <p:cNvPr id="6" name="TextBox 5"/>
          <p:cNvSpPr txBox="1"/>
          <p:nvPr/>
        </p:nvSpPr>
        <p:spPr>
          <a:xfrm>
            <a:off x="5529129" y="6281604"/>
            <a:ext cx="2546938" cy="369332"/>
          </a:xfrm>
          <a:prstGeom prst="rect">
            <a:avLst/>
          </a:prstGeom>
          <a:noFill/>
        </p:spPr>
        <p:txBody>
          <a:bodyPr wrap="square" rtlCol="0">
            <a:spAutoFit/>
          </a:bodyPr>
          <a:lstStyle/>
          <a:p>
            <a:pPr algn="ctr"/>
            <a:r>
              <a:rPr lang="en-US" dirty="0"/>
              <a:t>Cutoff of 0.5 Hz</a:t>
            </a:r>
          </a:p>
        </p:txBody>
      </p:sp>
      <p:sp>
        <p:nvSpPr>
          <p:cNvPr id="9" name="TextBox 8"/>
          <p:cNvSpPr txBox="1"/>
          <p:nvPr/>
        </p:nvSpPr>
        <p:spPr>
          <a:xfrm>
            <a:off x="9143881" y="6281604"/>
            <a:ext cx="2546938" cy="369332"/>
          </a:xfrm>
          <a:prstGeom prst="rect">
            <a:avLst/>
          </a:prstGeom>
          <a:noFill/>
        </p:spPr>
        <p:txBody>
          <a:bodyPr wrap="square" rtlCol="0">
            <a:spAutoFit/>
          </a:bodyPr>
          <a:lstStyle/>
          <a:p>
            <a:pPr algn="ctr"/>
            <a:r>
              <a:rPr lang="en-US" dirty="0"/>
              <a:t>Cutoff of 0.05 Hz</a:t>
            </a:r>
          </a:p>
        </p:txBody>
      </p:sp>
      <p:pic>
        <p:nvPicPr>
          <p:cNvPr id="10" name="Picture 9"/>
          <p:cNvPicPr>
            <a:picLocks noChangeAspect="1"/>
          </p:cNvPicPr>
          <p:nvPr/>
        </p:nvPicPr>
        <p:blipFill>
          <a:blip r:embed="rId2"/>
          <a:stretch>
            <a:fillRect/>
          </a:stretch>
        </p:blipFill>
        <p:spPr>
          <a:xfrm>
            <a:off x="8699910" y="1055808"/>
            <a:ext cx="3434880" cy="5183067"/>
          </a:xfrm>
          <a:prstGeom prst="rect">
            <a:avLst/>
          </a:prstGeom>
        </p:spPr>
      </p:pic>
      <p:pic>
        <p:nvPicPr>
          <p:cNvPr id="11" name="Picture 10"/>
          <p:cNvPicPr>
            <a:picLocks noChangeAspect="1"/>
          </p:cNvPicPr>
          <p:nvPr/>
        </p:nvPicPr>
        <p:blipFill>
          <a:blip r:embed="rId3"/>
          <a:stretch>
            <a:fillRect/>
          </a:stretch>
        </p:blipFill>
        <p:spPr>
          <a:xfrm>
            <a:off x="4951769" y="1055808"/>
            <a:ext cx="3491476" cy="5184044"/>
          </a:xfrm>
          <a:prstGeom prst="rect">
            <a:avLst/>
          </a:prstGeom>
        </p:spPr>
      </p:pic>
    </p:spTree>
    <p:extLst>
      <p:ext uri="{BB962C8B-B14F-4D97-AF65-F5344CB8AC3E}">
        <p14:creationId xmlns:p14="http://schemas.microsoft.com/office/powerpoint/2010/main" val="715192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Block averaging</a:t>
            </a:r>
          </a:p>
        </p:txBody>
      </p:sp>
      <p:sp>
        <p:nvSpPr>
          <p:cNvPr id="8" name="Content Placeholder 7"/>
          <p:cNvSpPr>
            <a:spLocks noGrp="1"/>
          </p:cNvSpPr>
          <p:nvPr>
            <p:ph idx="1"/>
          </p:nvPr>
        </p:nvSpPr>
        <p:spPr>
          <a:xfrm>
            <a:off x="186462" y="1241788"/>
            <a:ext cx="5744319" cy="5494670"/>
          </a:xfrm>
        </p:spPr>
        <p:txBody>
          <a:bodyPr>
            <a:normAutofit/>
          </a:bodyPr>
          <a:lstStyle/>
          <a:p>
            <a:pPr lvl="0"/>
            <a:r>
              <a:rPr lang="en-US" dirty="0">
                <a:solidFill>
                  <a:prstClr val="white"/>
                </a:solidFill>
                <a:latin typeface="Calibri" panose="020F0502020204030204"/>
              </a:rPr>
              <a:t>The measurements are block-averaged based on the stimulus synchronization points stored in </a:t>
            </a:r>
            <a:r>
              <a:rPr lang="en-US" dirty="0" err="1">
                <a:solidFill>
                  <a:prstClr val="white"/>
                </a:solidFill>
                <a:latin typeface="Calibri" panose="020F0502020204030204"/>
              </a:rPr>
              <a:t>info.paradigm</a:t>
            </a:r>
            <a:r>
              <a:rPr lang="en-US" dirty="0">
                <a:solidFill>
                  <a:prstClr val="white"/>
                </a:solidFill>
                <a:latin typeface="Calibri" panose="020F0502020204030204"/>
              </a:rPr>
              <a:t> </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badata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BlockAverage</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rdata</a:t>
            </a:r>
            <a:r>
              <a:rPr lang="en-US" sz="1000" b="1" dirty="0">
                <a:solidFill>
                  <a:schemeClr val="tx1"/>
                </a:solidFill>
                <a:latin typeface="Courier New" panose="02070309020205020404" pitchFamily="49" charset="0"/>
                <a:cs typeface="Courier New" panose="02070309020205020404" pitchFamily="49" charset="0"/>
              </a:rPr>
              <a:t>, </a:t>
            </a:r>
            <a:r>
              <a:rPr lang="en-US" sz="1000" b="1" dirty="0" err="1">
                <a:solidFill>
                  <a:schemeClr val="tx1"/>
                </a:solidFill>
                <a:latin typeface="Courier New" panose="02070309020205020404" pitchFamily="49" charset="0"/>
                <a:cs typeface="Courier New" panose="02070309020205020404" pitchFamily="49" charset="0"/>
              </a:rPr>
              <a:t>info.paradigm.synchpts</a:t>
            </a:r>
            <a:r>
              <a:rPr lang="en-US" sz="1000" b="1" dirty="0">
                <a:solidFill>
                  <a:schemeClr val="tx1"/>
                </a:solidFill>
                <a:latin typeface="Courier New" panose="02070309020205020404" pitchFamily="49" charset="0"/>
                <a:cs typeface="Courier New" panose="02070309020205020404" pitchFamily="49" charset="0"/>
              </a:rPr>
              <a:t>(info.paradigm.Pulse_2), 36);</a:t>
            </a:r>
            <a:endParaRPr lang="en-US" sz="1050" dirty="0">
              <a:solidFill>
                <a:srgbClr val="00B0F0"/>
              </a:solidFill>
              <a:latin typeface="Calibri" panose="020F0502020204030204"/>
            </a:endParaRPr>
          </a:p>
          <a:p>
            <a:r>
              <a:rPr lang="en-US" dirty="0">
                <a:solidFill>
                  <a:prstClr val="white"/>
                </a:solidFill>
                <a:latin typeface="Calibri" panose="020F0502020204030204"/>
              </a:rPr>
              <a:t>The time traces now show clear responses to the stimulus, here a rotating flickering checkerboard wedge with the image array over visual cortex. </a:t>
            </a:r>
          </a:p>
          <a:p>
            <a:r>
              <a:rPr lang="en-US" dirty="0">
                <a:solidFill>
                  <a:prstClr val="white"/>
                </a:solidFill>
                <a:latin typeface="Calibri" panose="020F0502020204030204"/>
              </a:rPr>
              <a:t>The measurement image shows spatial variation of the response, as expected as the wedge rotates through the visual field. </a:t>
            </a:r>
          </a:p>
          <a:p>
            <a:r>
              <a:rPr lang="en-US" dirty="0">
                <a:solidFill>
                  <a:prstClr val="white"/>
                </a:solidFill>
                <a:latin typeface="Calibri" panose="020F0502020204030204"/>
              </a:rPr>
              <a:t>More details about the stimulus paradigm and expected responses can be found in </a:t>
            </a:r>
            <a:r>
              <a:rPr lang="en-US" dirty="0" err="1">
                <a:solidFill>
                  <a:prstClr val="white"/>
                </a:solidFill>
                <a:latin typeface="Calibri" panose="020F0502020204030204"/>
              </a:rPr>
              <a:t>Eggebrecht</a:t>
            </a:r>
            <a:r>
              <a:rPr lang="en-US" dirty="0">
                <a:solidFill>
                  <a:prstClr val="white"/>
                </a:solidFill>
                <a:latin typeface="Calibri" panose="020F0502020204030204"/>
              </a:rPr>
              <a:t> et al., </a:t>
            </a:r>
            <a:r>
              <a:rPr lang="en-US" dirty="0" err="1">
                <a:solidFill>
                  <a:prstClr val="white"/>
                </a:solidFill>
                <a:latin typeface="Calibri" panose="020F0502020204030204"/>
              </a:rPr>
              <a:t>Neuroimage</a:t>
            </a:r>
            <a:r>
              <a:rPr lang="en-US" dirty="0">
                <a:solidFill>
                  <a:prstClr val="white"/>
                </a:solidFill>
                <a:latin typeface="Calibri" panose="020F0502020204030204"/>
              </a:rPr>
              <a:t>, 2012.</a:t>
            </a:r>
          </a:p>
          <a:p>
            <a:r>
              <a:rPr lang="en-US" dirty="0">
                <a:solidFill>
                  <a:prstClr val="white"/>
                </a:solidFill>
                <a:latin typeface="Calibri" panose="020F0502020204030204"/>
              </a:rPr>
              <a:t>Plotting based on source-detector distance shows that medium- and long-distance measurements comprise nearly all of the strong stimulus responses. </a:t>
            </a:r>
          </a:p>
        </p:txBody>
      </p:sp>
      <p:pic>
        <p:nvPicPr>
          <p:cNvPr id="4" name="Picture 3"/>
          <p:cNvPicPr>
            <a:picLocks noChangeAspect="1"/>
          </p:cNvPicPr>
          <p:nvPr/>
        </p:nvPicPr>
        <p:blipFill>
          <a:blip r:embed="rId2"/>
          <a:stretch>
            <a:fillRect/>
          </a:stretch>
        </p:blipFill>
        <p:spPr>
          <a:xfrm>
            <a:off x="9368530" y="595769"/>
            <a:ext cx="2372369" cy="5198279"/>
          </a:xfrm>
          <a:prstGeom prst="rect">
            <a:avLst/>
          </a:prstGeom>
        </p:spPr>
      </p:pic>
      <p:pic>
        <p:nvPicPr>
          <p:cNvPr id="5" name="Picture 4"/>
          <p:cNvPicPr>
            <a:picLocks noChangeAspect="1"/>
          </p:cNvPicPr>
          <p:nvPr/>
        </p:nvPicPr>
        <p:blipFill>
          <a:blip r:embed="rId3"/>
          <a:stretch>
            <a:fillRect/>
          </a:stretch>
        </p:blipFill>
        <p:spPr>
          <a:xfrm>
            <a:off x="6027995" y="968503"/>
            <a:ext cx="3243321" cy="4452810"/>
          </a:xfrm>
          <a:prstGeom prst="rect">
            <a:avLst/>
          </a:prstGeom>
        </p:spPr>
      </p:pic>
    </p:spTree>
    <p:extLst>
      <p:ext uri="{BB962C8B-B14F-4D97-AF65-F5344CB8AC3E}">
        <p14:creationId xmlns:p14="http://schemas.microsoft.com/office/powerpoint/2010/main" val="302577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High-pass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Our usual selection for the cutoff frequency of the high-pass filter is 0.02 Hz. At this frequency, slowly-varying signals are attenuated, while passing higher-frequency signals. </a:t>
            </a:r>
          </a:p>
          <a:p>
            <a:pPr lvl="0"/>
            <a:r>
              <a:rPr lang="en-US" dirty="0">
                <a:solidFill>
                  <a:prstClr val="white"/>
                </a:solidFill>
                <a:latin typeface="Calibri" panose="020F0502020204030204"/>
              </a:rPr>
              <a:t>Raising the cutoff frequency removes additional signal components, but going too high, e.g., 0.05 Hz, removes the frequency of interest, the stimulus frequency at ~-.028 Hz. </a:t>
            </a:r>
          </a:p>
        </p:txBody>
      </p:sp>
      <p:pic>
        <p:nvPicPr>
          <p:cNvPr id="5" name="Picture 4"/>
          <p:cNvPicPr>
            <a:picLocks noChangeAspect="1"/>
          </p:cNvPicPr>
          <p:nvPr/>
        </p:nvPicPr>
        <p:blipFill rotWithShape="1">
          <a:blip r:embed="rId2"/>
          <a:srcRect t="1359"/>
          <a:stretch/>
        </p:blipFill>
        <p:spPr>
          <a:xfrm>
            <a:off x="7652582" y="716627"/>
            <a:ext cx="2903400" cy="4034456"/>
          </a:xfrm>
          <a:prstGeom prst="rect">
            <a:avLst/>
          </a:prstGeom>
        </p:spPr>
      </p:pic>
      <p:pic>
        <p:nvPicPr>
          <p:cNvPr id="9" name="Picture 8"/>
          <p:cNvPicPr>
            <a:picLocks noChangeAspect="1"/>
          </p:cNvPicPr>
          <p:nvPr/>
        </p:nvPicPr>
        <p:blipFill>
          <a:blip r:embed="rId3"/>
          <a:stretch>
            <a:fillRect/>
          </a:stretch>
        </p:blipFill>
        <p:spPr>
          <a:xfrm>
            <a:off x="3470436" y="716627"/>
            <a:ext cx="2931425" cy="4034456"/>
          </a:xfrm>
          <a:prstGeom prst="rect">
            <a:avLst/>
          </a:prstGeom>
        </p:spPr>
      </p:pic>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pic>
        <p:nvPicPr>
          <p:cNvPr id="7" name="Picture 6"/>
          <p:cNvPicPr>
            <a:picLocks noChangeAspect="1"/>
          </p:cNvPicPr>
          <p:nvPr/>
        </p:nvPicPr>
        <p:blipFill>
          <a:blip r:embed="rId5"/>
          <a:stretch>
            <a:fillRect/>
          </a:stretch>
        </p:blipFill>
        <p:spPr>
          <a:xfrm>
            <a:off x="10452202" y="4488011"/>
            <a:ext cx="1568098" cy="2139292"/>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0.02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HPF at  0.05 Hz</a:t>
            </a:r>
          </a:p>
        </p:txBody>
      </p:sp>
    </p:spTree>
    <p:extLst>
      <p:ext uri="{BB962C8B-B14F-4D97-AF65-F5344CB8AC3E}">
        <p14:creationId xmlns:p14="http://schemas.microsoft.com/office/powerpoint/2010/main" val="82716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a:solidFill>
                  <a:prstClr val="white">
                    <a:lumMod val="75000"/>
                    <a:lumOff val="25000"/>
                  </a:prstClr>
                </a:solidFill>
                <a:latin typeface="Trebuchet MS" panose="020B0603020202020204"/>
              </a:rPr>
              <a:t>NeuroDOT</a:t>
            </a:r>
            <a:endParaRPr lang="en-US" dirty="0">
              <a:solidFill>
                <a:prstClr val="white">
                  <a:lumMod val="75000"/>
                  <a:lumOff val="25000"/>
                </a:prstClr>
              </a:solidFill>
              <a:latin typeface="Trebuchet MS" panose="020B0603020202020204"/>
            </a:endParaRP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03684" y="701082"/>
            <a:ext cx="3062501" cy="4050001"/>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Appendix – Low-pass cutoff frequency</a:t>
            </a:r>
          </a:p>
        </p:txBody>
      </p:sp>
      <p:sp>
        <p:nvSpPr>
          <p:cNvPr id="8" name="Content Placeholder 7"/>
          <p:cNvSpPr>
            <a:spLocks noGrp="1"/>
          </p:cNvSpPr>
          <p:nvPr>
            <p:ph idx="1"/>
          </p:nvPr>
        </p:nvSpPr>
        <p:spPr>
          <a:xfrm>
            <a:off x="186463" y="1241788"/>
            <a:ext cx="2976188" cy="5494670"/>
          </a:xfrm>
        </p:spPr>
        <p:txBody>
          <a:bodyPr>
            <a:normAutofit/>
          </a:bodyPr>
          <a:lstStyle/>
          <a:p>
            <a:pPr lvl="0"/>
            <a:r>
              <a:rPr lang="en-US" dirty="0">
                <a:solidFill>
                  <a:prstClr val="white"/>
                </a:solidFill>
                <a:latin typeface="Calibri" panose="020F0502020204030204"/>
              </a:rPr>
              <a:t>A typical selection for the cutoff frequency of our second low-pass filter is 0.5 Hz. </a:t>
            </a:r>
          </a:p>
          <a:p>
            <a:pPr lvl="0"/>
            <a:r>
              <a:rPr lang="en-US" dirty="0">
                <a:solidFill>
                  <a:prstClr val="white"/>
                </a:solidFill>
                <a:latin typeface="Calibri" panose="020F0502020204030204"/>
              </a:rPr>
              <a:t>Lowering the LPF cutoff frequency removes additional signal components, but at the possible of expense of distorting the signals of interest. Decreasing to 0.05 Hz produces signals that are nearly sinusoidal</a:t>
            </a:r>
          </a:p>
        </p:txBody>
      </p:sp>
      <p:pic>
        <p:nvPicPr>
          <p:cNvPr id="10" name="Picture 9"/>
          <p:cNvPicPr>
            <a:picLocks noChangeAspect="1"/>
          </p:cNvPicPr>
          <p:nvPr/>
        </p:nvPicPr>
        <p:blipFill>
          <a:blip r:embed="rId4"/>
          <a:stretch>
            <a:fillRect/>
          </a:stretch>
        </p:blipFill>
        <p:spPr>
          <a:xfrm>
            <a:off x="6053554" y="4597166"/>
            <a:ext cx="1507744" cy="2030137"/>
          </a:xfrm>
          <a:prstGeom prst="rect">
            <a:avLst/>
          </a:prstGeom>
        </p:spPr>
      </p:pic>
      <p:sp>
        <p:nvSpPr>
          <p:cNvPr id="11" name="TextBox 10"/>
          <p:cNvSpPr txBox="1"/>
          <p:nvPr/>
        </p:nvSpPr>
        <p:spPr>
          <a:xfrm>
            <a:off x="3791824" y="4932727"/>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0.5 Hz</a:t>
            </a:r>
          </a:p>
        </p:txBody>
      </p:sp>
      <p:sp>
        <p:nvSpPr>
          <p:cNvPr id="12" name="TextBox 11"/>
          <p:cNvSpPr txBox="1"/>
          <p:nvPr/>
        </p:nvSpPr>
        <p:spPr>
          <a:xfrm>
            <a:off x="8104436" y="4932726"/>
            <a:ext cx="1895912" cy="1169551"/>
          </a:xfrm>
          <a:prstGeom prst="rect">
            <a:avLst/>
          </a:prstGeom>
          <a:noFill/>
        </p:spPr>
        <p:txBody>
          <a:bodyPr wrap="square" rtlCol="0">
            <a:spAutoFit/>
          </a:bodyPr>
          <a:lstStyle/>
          <a:p>
            <a:r>
              <a:rPr lang="en-US" sz="1400" dirty="0"/>
              <a:t>Signals and spectrum (above) and block-</a:t>
            </a:r>
            <a:r>
              <a:rPr lang="en-US" sz="1400" dirty="0" err="1"/>
              <a:t>averged</a:t>
            </a:r>
            <a:r>
              <a:rPr lang="en-US" sz="1400" dirty="0"/>
              <a:t> results (right) using LPF at  0.05 Hz</a:t>
            </a:r>
          </a:p>
        </p:txBody>
      </p:sp>
      <p:pic>
        <p:nvPicPr>
          <p:cNvPr id="3" name="Picture 2"/>
          <p:cNvPicPr>
            <a:picLocks noChangeAspect="1"/>
          </p:cNvPicPr>
          <p:nvPr/>
        </p:nvPicPr>
        <p:blipFill>
          <a:blip r:embed="rId5"/>
          <a:stretch>
            <a:fillRect/>
          </a:stretch>
        </p:blipFill>
        <p:spPr>
          <a:xfrm>
            <a:off x="7717872" y="716627"/>
            <a:ext cx="2963452" cy="4022262"/>
          </a:xfrm>
          <a:prstGeom prst="rect">
            <a:avLst/>
          </a:prstGeom>
        </p:spPr>
      </p:pic>
      <p:pic>
        <p:nvPicPr>
          <p:cNvPr id="4" name="Picture 3"/>
          <p:cNvPicPr>
            <a:picLocks noChangeAspect="1"/>
          </p:cNvPicPr>
          <p:nvPr/>
        </p:nvPicPr>
        <p:blipFill>
          <a:blip r:embed="rId6"/>
          <a:stretch>
            <a:fillRect/>
          </a:stretch>
        </p:blipFill>
        <p:spPr>
          <a:xfrm>
            <a:off x="10486754" y="4488011"/>
            <a:ext cx="1554661" cy="2139292"/>
          </a:xfrm>
          <a:prstGeom prst="rect">
            <a:avLst/>
          </a:prstGeom>
        </p:spPr>
      </p:pic>
    </p:spTree>
    <p:extLst>
      <p:ext uri="{BB962C8B-B14F-4D97-AF65-F5344CB8AC3E}">
        <p14:creationId xmlns:p14="http://schemas.microsoft.com/office/powerpoint/2010/main" val="117587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E4768-98C5-4944-ACD8-BE3BF5A72C5D}"/>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0000"/>
                </a:solidFill>
                <a:latin typeface="Trebuchet MS" panose="020B0603020202020204" pitchFamily="34" charset="0"/>
              </a:rPr>
              <a:t>That’s It (For Now)</a:t>
            </a:r>
            <a:endParaRPr lang="en-US" dirty="0">
              <a:solidFill>
                <a:srgbClr val="FF0000"/>
              </a:solidFill>
              <a:latin typeface="Trebuchet MS" panose="020B0603020202020204" pitchFamily="34" charset="0"/>
            </a:endParaRPr>
          </a:p>
        </p:txBody>
      </p:sp>
      <p:sp>
        <p:nvSpPr>
          <p:cNvPr id="7" name="Content Placeholder 2">
            <a:extLst>
              <a:ext uri="{FF2B5EF4-FFF2-40B4-BE49-F238E27FC236}">
                <a16:creationId xmlns:a16="http://schemas.microsoft.com/office/drawing/2014/main" id="{49823A3F-7526-457A-9ABA-B2B033C32314}"/>
              </a:ext>
            </a:extLst>
          </p:cNvPr>
          <p:cNvSpPr>
            <a:spLocks noGrp="1"/>
          </p:cNvSpPr>
          <p:nvPr>
            <p:ph idx="1"/>
          </p:nvPr>
        </p:nvSpPr>
        <p:spPr>
          <a:xfrm>
            <a:off x="762699" y="1690688"/>
            <a:ext cx="10515600" cy="4351338"/>
          </a:xfrm>
        </p:spPr>
        <p:txBody>
          <a:bodyPr>
            <a:normAutofit fontScale="77500" lnSpcReduction="20000"/>
          </a:bodyPr>
          <a:lstStyle/>
          <a:p>
            <a:pPr>
              <a:lnSpc>
                <a:spcPct val="120000"/>
              </a:lnSpc>
            </a:pPr>
            <a:r>
              <a:rPr lang="en-US" sz="2400" dirty="0">
                <a:latin typeface="Trebuchet MS" panose="020B0603020202020204" pitchFamily="34" charset="0"/>
              </a:rPr>
              <a:t>Congratulations! You have finished the NeuroDOT Preprocessing Tutorial</a:t>
            </a:r>
          </a:p>
          <a:p>
            <a:pPr>
              <a:lnSpc>
                <a:spcPct val="120000"/>
              </a:lnSpc>
            </a:pPr>
            <a:r>
              <a:rPr lang="en-US" sz="2400" dirty="0">
                <a:latin typeface="Trebuchet MS" panose="020B0603020202020204" pitchFamily="34" charset="0"/>
              </a:rPr>
              <a:t>You are now ready to start the other </a:t>
            </a:r>
            <a:r>
              <a:rPr lang="en-US" sz="2400" dirty="0" err="1">
                <a:latin typeface="Trebuchet MS" panose="020B0603020202020204" pitchFamily="34" charset="0"/>
              </a:rPr>
              <a:t>NeuroDOT</a:t>
            </a:r>
            <a:r>
              <a:rPr lang="en-US" sz="2400" dirty="0">
                <a:latin typeface="Trebuchet MS" panose="020B0603020202020204" pitchFamily="34" charset="0"/>
              </a:rPr>
              <a:t> Tutorials</a:t>
            </a:r>
          </a:p>
          <a:p>
            <a:pPr>
              <a:lnSpc>
                <a:spcPct val="120000"/>
              </a:lnSpc>
            </a:pPr>
            <a:r>
              <a:rPr lang="en-US" sz="2400" dirty="0">
                <a:latin typeface="Trebuchet MS" panose="020B0603020202020204" pitchFamily="34" charset="0"/>
              </a:rPr>
              <a:t>Recommended order for the tutorials is:</a:t>
            </a:r>
          </a:p>
          <a:p>
            <a:pPr lvl="1">
              <a:lnSpc>
                <a:spcPct val="120000"/>
              </a:lnSpc>
            </a:pPr>
            <a:r>
              <a:rPr lang="en-US" sz="1800" dirty="0">
                <a:latin typeface="Trebuchet MS" panose="020B0603020202020204" pitchFamily="34" charset="0"/>
              </a:rPr>
              <a:t>Generating a Light Model</a:t>
            </a:r>
          </a:p>
          <a:p>
            <a:pPr lvl="1">
              <a:lnSpc>
                <a:spcPct val="120000"/>
              </a:lnSpc>
            </a:pPr>
            <a:r>
              <a:rPr lang="en-US" sz="1800" dirty="0">
                <a:latin typeface="Trebuchet MS" panose="020B0603020202020204" pitchFamily="34" charset="0"/>
              </a:rPr>
              <a:t>Preprocessing</a:t>
            </a:r>
          </a:p>
          <a:p>
            <a:pPr lvl="1">
              <a:lnSpc>
                <a:spcPct val="120000"/>
              </a:lnSpc>
            </a:pPr>
            <a:r>
              <a:rPr lang="en-US" sz="1800" dirty="0">
                <a:latin typeface="Trebuchet MS" panose="020B0603020202020204" pitchFamily="34" charset="0"/>
              </a:rPr>
              <a:t>Image Reconstruction</a:t>
            </a:r>
          </a:p>
          <a:p>
            <a:pPr lvl="1">
              <a:lnSpc>
                <a:spcPct val="120000"/>
              </a:lnSpc>
            </a:pPr>
            <a:r>
              <a:rPr lang="en-US" sz="1800" dirty="0">
                <a:latin typeface="Trebuchet MS" panose="020B0603020202020204" pitchFamily="34" charset="0"/>
              </a:rPr>
              <a:t>Full Data Processing</a:t>
            </a:r>
          </a:p>
          <a:p>
            <a:pPr lvl="1">
              <a:lnSpc>
                <a:spcPct val="120000"/>
              </a:lnSpc>
            </a:pPr>
            <a:r>
              <a:rPr lang="en-US" sz="1800" dirty="0">
                <a:latin typeface="Trebuchet MS" panose="020B0603020202020204" pitchFamily="34" charset="0"/>
              </a:rPr>
              <a:t>Generating a Light Model PAD Adult 96x92</a:t>
            </a:r>
          </a:p>
          <a:p>
            <a:pPr>
              <a:lnSpc>
                <a:spcPct val="120000"/>
              </a:lnSpc>
            </a:pPr>
            <a:r>
              <a:rPr lang="en-US" sz="2400" dirty="0">
                <a:latin typeface="Trebuchet MS" panose="020B0603020202020204" pitchFamily="34" charset="0"/>
              </a:rPr>
              <a:t>If you have any questions about the material presented in this tutorial, please consult the Optical Radiology Lab (ORL) GitHub page </a:t>
            </a:r>
            <a:r>
              <a:rPr lang="en-US" sz="2400" dirty="0">
                <a:solidFill>
                  <a:srgbClr val="0070C0"/>
                </a:solidFill>
                <a:latin typeface="Trebuchet MS" panose="020B0603020202020204" pitchFamily="34" charset="0"/>
                <a:hlinkClick r:id="rId2">
                  <a:extLst>
                    <a:ext uri="{A12FA001-AC4F-418D-AE19-62706E023703}">
                      <ahyp:hlinkClr xmlns:ahyp="http://schemas.microsoft.com/office/drawing/2018/hyperlinkcolor" val="tx"/>
                    </a:ext>
                  </a:extLst>
                </a:hlinkClick>
              </a:rPr>
              <a:t>https://github.com/WUSTL-ORL/NeuroDOT_Beta</a:t>
            </a:r>
            <a:r>
              <a:rPr lang="en-US" sz="2400" dirty="0">
                <a:solidFill>
                  <a:srgbClr val="0070C0"/>
                </a:solidFill>
                <a:latin typeface="Trebuchet MS" panose="020B0603020202020204" pitchFamily="34" charset="0"/>
              </a:rPr>
              <a:t> </a:t>
            </a:r>
            <a:r>
              <a:rPr lang="en-US" sz="2400" dirty="0">
                <a:latin typeface="Trebuchet MS" panose="020B0603020202020204" pitchFamily="34" charset="0"/>
              </a:rPr>
              <a:t>in the documentation folder, </a:t>
            </a:r>
            <a:r>
              <a:rPr lang="en-US" sz="2400">
                <a:latin typeface="Trebuchet MS" panose="020B0603020202020204" pitchFamily="34" charset="0"/>
              </a:rPr>
              <a:t>or contact</a:t>
            </a:r>
            <a:r>
              <a:rPr lang="en-US" sz="2400"/>
              <a:t> NeuroDOT Support: </a:t>
            </a:r>
            <a:r>
              <a:rPr lang="en-US" sz="2400">
                <a:hlinkClick r:id="rId3"/>
              </a:rPr>
              <a:t>neurodot-support@wustl.edu</a:t>
            </a:r>
            <a:r>
              <a:rPr lang="en-US" sz="2400"/>
              <a:t> </a:t>
            </a:r>
            <a:endParaRPr lang="en-US" sz="2400" dirty="0">
              <a:solidFill>
                <a:srgbClr val="0070C0"/>
              </a:solidFill>
              <a:latin typeface="Trebuchet MS" panose="020B0603020202020204" pitchFamily="34" charset="0"/>
            </a:endParaRPr>
          </a:p>
        </p:txBody>
      </p:sp>
    </p:spTree>
    <p:extLst>
      <p:ext uri="{BB962C8B-B14F-4D97-AF65-F5344CB8AC3E}">
        <p14:creationId xmlns:p14="http://schemas.microsoft.com/office/powerpoint/2010/main" val="391123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4" name="Picture 3">
            <a:extLst>
              <a:ext uri="{FF2B5EF4-FFF2-40B4-BE49-F238E27FC236}">
                <a16:creationId xmlns:a16="http://schemas.microsoft.com/office/drawing/2014/main" id="{FC2E0816-40C2-4BB1-AB91-7C9064B6CEC2}"/>
              </a:ext>
            </a:extLst>
          </p:cNvPr>
          <p:cNvPicPr>
            <a:picLocks noChangeAspect="1"/>
          </p:cNvPicPr>
          <p:nvPr/>
        </p:nvPicPr>
        <p:blipFill rotWithShape="1">
          <a:blip r:embed="rId2">
            <a:extLst>
              <a:ext uri="{28A0092B-C50C-407E-A947-70E740481C1C}">
                <a14:useLocalDpi xmlns:a14="http://schemas.microsoft.com/office/drawing/2010/main" val="0"/>
              </a:ext>
            </a:extLst>
          </a:blip>
          <a:srcRect t="66721" r="21562" b="4216"/>
          <a:stretch/>
        </p:blipFill>
        <p:spPr>
          <a:xfrm>
            <a:off x="181902" y="1097307"/>
            <a:ext cx="10745150" cy="219765"/>
          </a:xfrm>
          <a:prstGeom prst="rect">
            <a:avLst/>
          </a:prstGeom>
        </p:spPr>
      </p:pic>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and optical geometry</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Tree>
    <p:extLst>
      <p:ext uri="{BB962C8B-B14F-4D97-AF65-F5344CB8AC3E}">
        <p14:creationId xmlns:p14="http://schemas.microsoft.com/office/powerpoint/2010/main" val="55997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a:t>
            </a:r>
          </a:p>
        </p:txBody>
      </p:sp>
      <p:sp>
        <p:nvSpPr>
          <p:cNvPr id="32" name="Content Placeholder 2"/>
          <p:cNvSpPr txBox="1">
            <a:spLocks/>
          </p:cNvSpPr>
          <p:nvPr/>
        </p:nvSpPr>
        <p:spPr>
          <a:xfrm>
            <a:off x="127001" y="1093794"/>
            <a:ext cx="5645149" cy="438444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dirty="0" err="1"/>
              <a:t>Matlab</a:t>
            </a:r>
            <a:r>
              <a:rPr lang="en-US" dirty="0"/>
              <a:t> file </a:t>
            </a:r>
            <a:r>
              <a:rPr lang="en-US" b="1" i="1" dirty="0" err="1">
                <a:solidFill>
                  <a:srgbClr val="00B0F0"/>
                </a:solidFill>
                <a:latin typeface="Courier New" panose="02070309020205020404" pitchFamily="49" charset="0"/>
                <a:cs typeface="Courier New" panose="02070309020205020404" pitchFamily="49" charset="0"/>
              </a:rPr>
              <a:t>NeuroDOT_PreProcessing_Script.m</a:t>
            </a:r>
            <a:r>
              <a:rPr lang="en-US" dirty="0"/>
              <a:t>, which can be found in the Documentation/Scripts folder. </a:t>
            </a:r>
          </a:p>
          <a:p>
            <a:r>
              <a:rPr lang="en-US" dirty="0"/>
              <a:t>In this tutorial, you will: 	</a:t>
            </a:r>
          </a:p>
          <a:p>
            <a:pPr lvl="1"/>
            <a:r>
              <a:rPr lang="en-US" dirty="0"/>
              <a:t>Process and visualize raw source-detector measurements</a:t>
            </a:r>
          </a:p>
          <a:p>
            <a:pPr lvl="2"/>
            <a:r>
              <a:rPr lang="en-US" dirty="0"/>
              <a:t>Examine different ‘nearest neighbor’ measurements, with varying source-detector distance</a:t>
            </a:r>
          </a:p>
          <a:p>
            <a:pPr lvl="2"/>
            <a:r>
              <a:rPr lang="en-US" dirty="0"/>
              <a:t>Examine the measurement spectrum</a:t>
            </a:r>
          </a:p>
          <a:p>
            <a:pPr lvl="2"/>
            <a:r>
              <a:rPr lang="en-US" dirty="0"/>
              <a:t>Explore effects of filter cutoff frequencies</a:t>
            </a:r>
          </a:p>
          <a:p>
            <a:pPr lvl="2"/>
            <a:r>
              <a:rPr lang="en-US" dirty="0"/>
              <a:t>Examine effects of superficial signal regression</a:t>
            </a:r>
          </a:p>
          <a:p>
            <a:r>
              <a:rPr lang="en-US" dirty="0"/>
              <a:t>We will use data from a rotating-wedge </a:t>
            </a:r>
            <a:r>
              <a:rPr lang="en-US" dirty="0" err="1"/>
              <a:t>retinotopy</a:t>
            </a:r>
            <a:r>
              <a:rPr lang="en-US" dirty="0"/>
              <a:t> experiment</a:t>
            </a:r>
          </a:p>
          <a:p>
            <a:r>
              <a:rPr lang="en-US" dirty="0"/>
              <a:t>Start by loading this data set:</a:t>
            </a:r>
          </a:p>
          <a:p>
            <a:pPr marL="0" indent="0">
              <a:buNone/>
            </a:pPr>
            <a:endParaRPr lang="en-US" sz="1200" dirty="0">
              <a:solidFill>
                <a:schemeClr val="tx1"/>
              </a:solidFill>
            </a:endParaRPr>
          </a:p>
          <a:p>
            <a:pPr marL="0" indent="0" defTabSz="914400">
              <a:buNone/>
            </a:pPr>
            <a:r>
              <a:rPr lang="en-US" sz="1200" b="1" dirty="0">
                <a:solidFill>
                  <a:schemeClr val="tx1"/>
                </a:solidFill>
                <a:latin typeface="Courier New" panose="02070309020205020404" pitchFamily="49" charset="0"/>
                <a:cs typeface="Courier New" panose="02070309020205020404" pitchFamily="49" charset="0"/>
              </a:rPr>
              <a:t>  load(</a:t>
            </a:r>
            <a:r>
              <a:rPr lang="en-US" sz="1200" b="1" dirty="0">
                <a:solidFill>
                  <a:srgbClr val="A020F0"/>
                </a:solidFill>
                <a:latin typeface="Courier New" panose="02070309020205020404" pitchFamily="49" charset="0"/>
              </a:rPr>
              <a:t>'NeuroDOT_Data_Sample_CCW1.mat</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data, info, flags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8590" y="1081253"/>
            <a:ext cx="5985551" cy="4034063"/>
          </a:xfrm>
          <a:prstGeom prst="rect">
            <a:avLst/>
          </a:prstGeom>
        </p:spPr>
      </p:pic>
      <p:sp>
        <p:nvSpPr>
          <p:cNvPr id="4" name="TextBox 3">
            <a:extLst>
              <a:ext uri="{FF2B5EF4-FFF2-40B4-BE49-F238E27FC236}">
                <a16:creationId xmlns:a16="http://schemas.microsoft.com/office/drawing/2014/main" id="{910EF542-B377-3BB7-0FA4-125EB7ED5B07}"/>
              </a:ext>
            </a:extLst>
          </p:cNvPr>
          <p:cNvSpPr txBox="1"/>
          <p:nvPr/>
        </p:nvSpPr>
        <p:spPr>
          <a:xfrm>
            <a:off x="127001" y="5371498"/>
            <a:ext cx="11474449" cy="959237"/>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NeuroDOT is compatible with various raw data file formats including  *.mat (shown in this tutorial), *.snirf, and *.nirs.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PowerPoint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Tutorial_for_Loading_Raw_Data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and corresponding script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Script_for_Loading_Raw_Data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provide details on how to load raw data in these formats.</a:t>
            </a:r>
          </a:p>
        </p:txBody>
      </p:sp>
    </p:spTree>
    <p:extLst>
      <p:ext uri="{BB962C8B-B14F-4D97-AF65-F5344CB8AC3E}">
        <p14:creationId xmlns:p14="http://schemas.microsoft.com/office/powerpoint/2010/main" val="240997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Pre-processing of Raw Measurements</a:t>
            </a:r>
          </a:p>
        </p:txBody>
      </p:sp>
      <p:sp>
        <p:nvSpPr>
          <p:cNvPr id="8" name="Content Placeholder 7"/>
          <p:cNvSpPr>
            <a:spLocks noGrp="1"/>
          </p:cNvSpPr>
          <p:nvPr>
            <p:ph idx="1"/>
          </p:nvPr>
        </p:nvSpPr>
        <p:spPr>
          <a:xfrm>
            <a:off x="325254" y="1207766"/>
            <a:ext cx="6540909" cy="5494670"/>
          </a:xfrm>
        </p:spPr>
        <p:txBody>
          <a:bodyPr>
            <a:normAutofit fontScale="92500"/>
          </a:bodyPr>
          <a:lstStyle/>
          <a:p>
            <a:pPr lvl="0"/>
            <a:r>
              <a:rPr lang="en-US" dirty="0">
                <a:solidFill>
                  <a:prstClr val="white"/>
                </a:solidFill>
                <a:latin typeface="Calibri" panose="020F0502020204030204"/>
              </a:rPr>
              <a:t>Pre-processing generally follows the pipeline on the right, as in this section of code:</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logmean</a:t>
            </a:r>
            <a:r>
              <a:rPr lang="en-US" sz="11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info = </a:t>
            </a:r>
            <a:r>
              <a:rPr lang="en-US" sz="1100" b="1" dirty="0" err="1">
                <a:solidFill>
                  <a:schemeClr val="tx1"/>
                </a:solidFill>
                <a:latin typeface="Courier New" panose="02070309020205020404" pitchFamily="49" charset="0"/>
                <a:cs typeface="Courier New" panose="02070309020205020404" pitchFamily="49" charset="0"/>
              </a:rPr>
              <a:t>FindGoodMeas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ddata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detrend_tts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highpass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 .02,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lp1data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hpdata</a:t>
            </a:r>
            <a:r>
              <a:rPr lang="en-US" sz="1100" b="1" dirty="0">
                <a:solidFill>
                  <a:schemeClr val="tx1"/>
                </a:solidFill>
                <a:latin typeface="Courier New" panose="02070309020205020404" pitchFamily="49" charset="0"/>
                <a:cs typeface="Courier New" panose="02070309020205020404" pitchFamily="49" charset="0"/>
              </a:rPr>
              <a:t>, 1,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hem = </a:t>
            </a:r>
            <a:r>
              <a:rPr lang="en-US" sz="1100" b="1" dirty="0" err="1">
                <a:solidFill>
                  <a:schemeClr val="tx1"/>
                </a:solidFill>
                <a:latin typeface="Courier New" panose="02070309020205020404" pitchFamily="49" charset="0"/>
                <a:cs typeface="Courier New" panose="02070309020205020404" pitchFamily="49" charset="0"/>
              </a:rPr>
              <a:t>gethem</a:t>
            </a:r>
            <a:r>
              <a:rPr lang="en-US" sz="1100" b="1" dirty="0">
                <a:solidFill>
                  <a:schemeClr val="tx1"/>
                </a:solidFill>
                <a:latin typeface="Courier New" panose="02070309020205020404" pitchFamily="49" charset="0"/>
                <a:cs typeface="Courier New" panose="02070309020205020404" pitchFamily="49" charset="0"/>
              </a:rPr>
              <a:t>(lp1data,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 = </a:t>
            </a:r>
            <a:r>
              <a:rPr lang="en-US" sz="1100" b="1" dirty="0" err="1">
                <a:solidFill>
                  <a:schemeClr val="tx1"/>
                </a:solidFill>
                <a:latin typeface="Courier New" panose="02070309020205020404" pitchFamily="49" charset="0"/>
                <a:cs typeface="Courier New" panose="02070309020205020404" pitchFamily="49" charset="0"/>
              </a:rPr>
              <a:t>regcorr</a:t>
            </a:r>
            <a:r>
              <a:rPr lang="en-US" sz="1100" b="1" dirty="0">
                <a:solidFill>
                  <a:schemeClr val="tx1"/>
                </a:solidFill>
                <a:latin typeface="Courier New" panose="02070309020205020404" pitchFamily="49" charset="0"/>
                <a:cs typeface="Courier New" panose="02070309020205020404" pitchFamily="49" charset="0"/>
              </a:rPr>
              <a:t>(lp1data, info, hem);</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lp2data = </a:t>
            </a:r>
            <a:r>
              <a:rPr lang="en-US" sz="1100" b="1" dirty="0" err="1">
                <a:solidFill>
                  <a:schemeClr val="tx1"/>
                </a:solidFill>
                <a:latin typeface="Courier New" panose="02070309020205020404" pitchFamily="49" charset="0"/>
                <a:cs typeface="Courier New" panose="02070309020205020404" pitchFamily="49" charset="0"/>
              </a:rPr>
              <a:t>lowpass</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SSRdata</a:t>
            </a:r>
            <a:r>
              <a:rPr lang="en-US" sz="1100" b="1" dirty="0">
                <a:solidFill>
                  <a:schemeClr val="tx1"/>
                </a:solidFill>
                <a:latin typeface="Courier New" panose="02070309020205020404" pitchFamily="49" charset="0"/>
                <a:cs typeface="Courier New" panose="02070309020205020404" pitchFamily="49" charset="0"/>
              </a:rPr>
              <a:t>, 0.5, </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info] = </a:t>
            </a:r>
            <a:r>
              <a:rPr lang="en-US" sz="1100" b="1" dirty="0" err="1">
                <a:solidFill>
                  <a:schemeClr val="tx1"/>
                </a:solidFill>
                <a:latin typeface="Courier New" panose="02070309020205020404" pitchFamily="49" charset="0"/>
                <a:cs typeface="Courier New" panose="02070309020205020404" pitchFamily="49" charset="0"/>
              </a:rPr>
              <a:t>resample_tts</a:t>
            </a:r>
            <a:r>
              <a:rPr lang="en-US" sz="1100" b="1" dirty="0">
                <a:solidFill>
                  <a:schemeClr val="tx1"/>
                </a:solidFill>
                <a:latin typeface="Courier New" panose="02070309020205020404" pitchFamily="49" charset="0"/>
                <a:cs typeface="Courier New" panose="02070309020205020404" pitchFamily="49" charset="0"/>
              </a:rPr>
              <a:t>(lp2data,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200" b="1" dirty="0">
                <a:solidFill>
                  <a:schemeClr val="accent2"/>
                </a:solidFill>
                <a:latin typeface="Courier New" panose="02070309020205020404" pitchFamily="49" charset="0"/>
                <a:cs typeface="Courier New" panose="02070309020205020404" pitchFamily="49" charset="0"/>
              </a:rPr>
              <a:t>% Block Averaging</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badata</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BlockAverage</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rdata</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info.paradigm.synchpts</a:t>
            </a:r>
            <a:r>
              <a:rPr lang="en-US" sz="1100" b="1" dirty="0">
                <a:solidFill>
                  <a:schemeClr val="tx1"/>
                </a:solidFill>
                <a:latin typeface="Courier New" panose="02070309020205020404" pitchFamily="49" charset="0"/>
                <a:cs typeface="Courier New" panose="02070309020205020404" pitchFamily="49" charset="0"/>
              </a:rPr>
              <a:t>(info.paradigm.Pulse_2), 30);</a:t>
            </a:r>
            <a:endParaRPr lang="en-US" sz="1400" dirty="0">
              <a:solidFill>
                <a:prstClr val="white"/>
              </a:solidFill>
              <a:latin typeface="Calibri" panose="020F0502020204030204"/>
            </a:endParaRPr>
          </a:p>
          <a:p>
            <a:r>
              <a:rPr lang="en-US" dirty="0">
                <a:solidFill>
                  <a:prstClr val="white"/>
                </a:solidFill>
                <a:latin typeface="Calibri" panose="020F0502020204030204"/>
              </a:rPr>
              <a:t>The following slides show the data at each of these stages to demonstrate the effects of pre-processing. </a:t>
            </a:r>
          </a:p>
          <a:p>
            <a:r>
              <a:rPr lang="en-US" dirty="0">
                <a:solidFill>
                  <a:prstClr val="white"/>
                </a:solidFill>
                <a:latin typeface="Calibri" panose="020F0502020204030204"/>
              </a:rPr>
              <a:t>Previous plots of the raw signals used a log-compressed y-axis to display the wide distribution of light levels. </a:t>
            </a: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p:txBody>
      </p:sp>
      <p:sp>
        <p:nvSpPr>
          <p:cNvPr id="9" name="Rounded Rectangle 8"/>
          <p:cNvSpPr/>
          <p:nvPr/>
        </p:nvSpPr>
        <p:spPr>
          <a:xfrm>
            <a:off x="9039011" y="201696"/>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11" name="Rounded Rectangle 10"/>
          <p:cNvSpPr/>
          <p:nvPr/>
        </p:nvSpPr>
        <p:spPr>
          <a:xfrm>
            <a:off x="9016316" y="875654"/>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16" name="Rounded Rectangle 15"/>
          <p:cNvSpPr/>
          <p:nvPr/>
        </p:nvSpPr>
        <p:spPr>
          <a:xfrm>
            <a:off x="8930431" y="1502521"/>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18" name="Rounded Rectangle 17"/>
          <p:cNvSpPr/>
          <p:nvPr/>
        </p:nvSpPr>
        <p:spPr>
          <a:xfrm>
            <a:off x="9016316" y="2118487"/>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9" name="Rounded Rectangle 18"/>
          <p:cNvSpPr/>
          <p:nvPr/>
        </p:nvSpPr>
        <p:spPr>
          <a:xfrm>
            <a:off x="8530019" y="2761304"/>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21" name="Rounded Rectangle 20"/>
          <p:cNvSpPr/>
          <p:nvPr/>
        </p:nvSpPr>
        <p:spPr>
          <a:xfrm>
            <a:off x="9491477" y="3997460"/>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0" name="Straight Arrow Connector 9"/>
          <p:cNvCxnSpPr/>
          <p:nvPr/>
        </p:nvCxnSpPr>
        <p:spPr>
          <a:xfrm flipH="1">
            <a:off x="10196428" y="6012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196428" y="249359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196428" y="126169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196428" y="1867988"/>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0196428" y="3104970"/>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0196428" y="375147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196428" y="4367813"/>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6316" y="3363336"/>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5" name="Rounded Rectangle 24"/>
          <p:cNvSpPr/>
          <p:nvPr/>
        </p:nvSpPr>
        <p:spPr>
          <a:xfrm>
            <a:off x="9309533" y="4617380"/>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40" name="Rounded Rectangle 39"/>
          <p:cNvSpPr/>
          <p:nvPr/>
        </p:nvSpPr>
        <p:spPr>
          <a:xfrm>
            <a:off x="9309533" y="52206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41" name="Straight Arrow Connector 40"/>
          <p:cNvCxnSpPr/>
          <p:nvPr/>
        </p:nvCxnSpPr>
        <p:spPr>
          <a:xfrm flipH="1">
            <a:off x="10196428" y="49746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10196428" y="55827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8937427" y="5840546"/>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44" name="Rounded Rectangle 43"/>
          <p:cNvSpPr/>
          <p:nvPr/>
        </p:nvSpPr>
        <p:spPr>
          <a:xfrm>
            <a:off x="8147296" y="4498158"/>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45" name="Straight Arrow Connector 44"/>
          <p:cNvCxnSpPr/>
          <p:nvPr/>
        </p:nvCxnSpPr>
        <p:spPr>
          <a:xfrm>
            <a:off x="9059570" y="4795002"/>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0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err="1">
                <a:solidFill>
                  <a:srgbClr val="FF0000"/>
                </a:solidFill>
              </a:rPr>
              <a:t>logmean</a:t>
            </a:r>
            <a:r>
              <a:rPr lang="en-US" dirty="0">
                <a:solidFill>
                  <a:srgbClr val="FF0000"/>
                </a:solidFill>
              </a:rPr>
              <a:t> data </a:t>
            </a:r>
          </a:p>
        </p:txBody>
      </p:sp>
      <p:sp>
        <p:nvSpPr>
          <p:cNvPr id="8" name="Content Placeholder 7"/>
          <p:cNvSpPr>
            <a:spLocks noGrp="1"/>
          </p:cNvSpPr>
          <p:nvPr>
            <p:ph idx="1"/>
          </p:nvPr>
        </p:nvSpPr>
        <p:spPr>
          <a:xfrm>
            <a:off x="325255" y="1257194"/>
            <a:ext cx="6704194" cy="5494670"/>
          </a:xfrm>
        </p:spPr>
        <p:txBody>
          <a:bodyPr>
            <a:normAutofit fontScale="92500" lnSpcReduction="10000"/>
          </a:bodyPr>
          <a:lstStyle/>
          <a:p>
            <a:pPr lvl="0"/>
            <a:r>
              <a:rPr lang="en-US" dirty="0">
                <a:solidFill>
                  <a:prstClr val="white"/>
                </a:solidFill>
                <a:latin typeface="Calibri" panose="020F0502020204030204"/>
              </a:rPr>
              <a:t>First, take the </a:t>
            </a:r>
            <a:r>
              <a:rPr lang="en-US" dirty="0" err="1">
                <a:solidFill>
                  <a:prstClr val="white"/>
                </a:solidFill>
                <a:latin typeface="Calibri" panose="020F0502020204030204"/>
              </a:rPr>
              <a:t>logmean</a:t>
            </a:r>
            <a:r>
              <a:rPr lang="en-US" dirty="0">
                <a:solidFill>
                  <a:prstClr val="white"/>
                </a:solidFill>
                <a:latin typeface="Calibri" panose="020F0502020204030204"/>
              </a:rPr>
              <a:t> and find clean measurements (</a:t>
            </a:r>
            <a:r>
              <a:rPr lang="en-US" dirty="0" err="1">
                <a:solidFill>
                  <a:prstClr val="white"/>
                </a:solidFill>
                <a:latin typeface="Calibri" panose="020F0502020204030204"/>
              </a:rPr>
              <a:t>std</a:t>
            </a:r>
            <a:r>
              <a:rPr lang="en-US" dirty="0">
                <a:solidFill>
                  <a:prstClr val="white"/>
                </a:solidFill>
                <a:latin typeface="Calibri" panose="020F0502020204030204"/>
              </a:rPr>
              <a:t>(</a:t>
            </a:r>
            <a:r>
              <a:rPr lang="en-US" dirty="0" err="1">
                <a:solidFill>
                  <a:prstClr val="white"/>
                </a:solidFill>
                <a:latin typeface="Calibri" panose="020F0502020204030204"/>
              </a:rPr>
              <a:t>logmean</a:t>
            </a:r>
            <a:r>
              <a:rPr lang="en-US" dirty="0">
                <a:solidFill>
                  <a:prstClr val="white"/>
                </a:solidFill>
                <a:latin typeface="Calibri" panose="020F0502020204030204"/>
              </a:rPr>
              <a:t>)&lt;0.075).</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 </a:t>
            </a:r>
            <a:r>
              <a:rPr lang="en-US" sz="1000" b="1" dirty="0" err="1">
                <a:solidFill>
                  <a:schemeClr val="tx1"/>
                </a:solidFill>
                <a:latin typeface="Courier New" panose="02070309020205020404" pitchFamily="49" charset="0"/>
                <a:cs typeface="Courier New" panose="02070309020205020404" pitchFamily="49" charset="0"/>
              </a:rPr>
              <a:t>logmean</a:t>
            </a:r>
            <a:r>
              <a:rPr lang="en-US" sz="1000" b="1" dirty="0">
                <a:solidFill>
                  <a:schemeClr val="tx1"/>
                </a:solidFill>
                <a:latin typeface="Courier New" panose="02070309020205020404" pitchFamily="49" charset="0"/>
                <a:cs typeface="Courier New" panose="02070309020205020404" pitchFamily="49" charset="0"/>
              </a:rPr>
              <a:t>(data);  </a:t>
            </a:r>
            <a:r>
              <a:rPr lang="en-US" sz="1100" b="1" dirty="0">
                <a:solidFill>
                  <a:schemeClr val="accent2"/>
                </a:solidFill>
                <a:latin typeface="Courier New" panose="02070309020205020404" pitchFamily="49" charset="0"/>
                <a:cs typeface="Courier New" panose="02070309020205020404" pitchFamily="49" charset="0"/>
              </a:rPr>
              <a:t>% </a:t>
            </a:r>
            <a:r>
              <a:rPr lang="en-US" sz="1100" b="1" dirty="0" err="1">
                <a:solidFill>
                  <a:schemeClr val="accent2"/>
                </a:solidFill>
                <a:latin typeface="Courier New" panose="02070309020205020404" pitchFamily="49" charset="0"/>
                <a:cs typeface="Courier New" panose="02070309020205020404" pitchFamily="49" charset="0"/>
              </a:rPr>
              <a:t>Logmean</a:t>
            </a:r>
            <a:r>
              <a:rPr lang="en-US" sz="11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info = </a:t>
            </a:r>
            <a:r>
              <a:rPr lang="en-US" sz="1000" b="1" dirty="0" err="1">
                <a:solidFill>
                  <a:schemeClr val="tx1"/>
                </a:solidFill>
                <a:latin typeface="Courier New" panose="02070309020205020404" pitchFamily="49" charset="0"/>
                <a:cs typeface="Courier New" panose="02070309020205020404" pitchFamily="49" charset="0"/>
              </a:rPr>
              <a:t>FindGoodMeas</a:t>
            </a:r>
            <a:r>
              <a:rPr lang="en-US" sz="1000" b="1" dirty="0">
                <a:solidFill>
                  <a:schemeClr val="tx1"/>
                </a:solidFill>
                <a:latin typeface="Courier New" panose="02070309020205020404" pitchFamily="49" charset="0"/>
                <a:cs typeface="Courier New" panose="02070309020205020404" pitchFamily="49" charset="0"/>
              </a:rPr>
              <a: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 info, 0.075); </a:t>
            </a:r>
            <a:r>
              <a:rPr lang="en-US" sz="1100" b="1" dirty="0">
                <a:solidFill>
                  <a:schemeClr val="accent2"/>
                </a:solidFill>
                <a:latin typeface="Courier New" panose="02070309020205020404" pitchFamily="49" charset="0"/>
                <a:cs typeface="Courier New" panose="02070309020205020404" pitchFamily="49" charset="0"/>
              </a:rPr>
              <a:t>% Detect Noisy Channels</a:t>
            </a:r>
            <a:endParaRPr lang="en-US" sz="1200" b="1" dirty="0">
              <a:solidFill>
                <a:schemeClr val="accent2"/>
              </a:solidFill>
              <a:latin typeface="Courier New" panose="02070309020205020404" pitchFamily="49" charset="0"/>
              <a:cs typeface="Courier New" panose="02070309020205020404" pitchFamily="49" charset="0"/>
            </a:endParaRPr>
          </a:p>
          <a:p>
            <a:r>
              <a:rPr lang="en-US" dirty="0">
                <a:solidFill>
                  <a:prstClr val="white"/>
                </a:solidFill>
                <a:latin typeface="Calibri" panose="020F0502020204030204"/>
              </a:rPr>
              <a:t>The results can be visualized with code such as </a:t>
            </a:r>
            <a:br>
              <a:rPr lang="en-US" dirty="0">
                <a:solidFill>
                  <a:prstClr val="white"/>
                </a:solidFill>
                <a:latin typeface="Calibri" panose="020F0502020204030204"/>
              </a:rPr>
            </a:br>
            <a:endParaRPr lang="en-US" sz="900" dirty="0">
              <a:solidFill>
                <a:prstClr val="white"/>
              </a:solidFill>
              <a:latin typeface="Calibri" panose="020F0502020204030204"/>
            </a:endParaRPr>
          </a:p>
          <a:p>
            <a:pPr marL="400050" lvl="1" indent="0" defTabSz="914400">
              <a:spcBef>
                <a:spcPts val="0"/>
              </a:spcBef>
              <a:buClrTx/>
              <a:buSzTx/>
              <a:buNone/>
            </a:pPr>
            <a:r>
              <a:rPr lang="en-US" sz="1100" b="1" dirty="0">
                <a:solidFill>
                  <a:schemeClr val="accent2"/>
                </a:solidFill>
                <a:latin typeface="Courier New" panose="02070309020205020404" pitchFamily="49" charset="0"/>
                <a:cs typeface="Courier New" panose="02070309020205020404" pitchFamily="49" charset="0"/>
              </a:rPr>
              <a:t>% measurements to include</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keep = </a:t>
            </a:r>
            <a:r>
              <a:rPr lang="en-US" sz="1100" b="1" dirty="0" err="1">
                <a:solidFill>
                  <a:schemeClr val="tx1"/>
                </a:solidFill>
                <a:latin typeface="Courier New" panose="02070309020205020404" pitchFamily="49" charset="0"/>
                <a:cs typeface="Courier New" panose="02070309020205020404" pitchFamily="49" charset="0"/>
              </a:rPr>
              <a:t>info.pairs.WL</a:t>
            </a:r>
            <a:r>
              <a:rPr lang="en-US" sz="1100" b="1" dirty="0">
                <a:solidFill>
                  <a:schemeClr val="tx1"/>
                </a:solidFill>
                <a:latin typeface="Courier New" panose="02070309020205020404" pitchFamily="49" charset="0"/>
                <a:cs typeface="Courier New" panose="02070309020205020404" pitchFamily="49" charset="0"/>
              </a:rPr>
              <a:t>==2 &amp; info.pairs.r2d &lt; 40 &amp; info.MEAS.GI; </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figure('Position',[300 600 550 780])</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subplot(3,1,1); plot(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('log(\phi/\phi_0)')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subplot(3,1,2); </a:t>
            </a:r>
            <a:r>
              <a:rPr lang="en-US" sz="1100" b="1" dirty="0" err="1">
                <a:solidFill>
                  <a:schemeClr val="tx1"/>
                </a:solidFill>
                <a:latin typeface="Courier New" panose="02070309020205020404" pitchFamily="49" charset="0"/>
                <a:cs typeface="Courier New" panose="02070309020205020404" pitchFamily="49" charset="0"/>
              </a:rPr>
              <a:t>imagesc</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colorbar</a:t>
            </a:r>
            <a:r>
              <a:rPr lang="en-US" sz="1100" b="1" dirty="0">
                <a:solidFill>
                  <a:schemeClr val="tx1"/>
                </a:solidFill>
                <a:latin typeface="Courier New" panose="02070309020205020404" pitchFamily="49" charset="0"/>
                <a:cs typeface="Courier New" panose="02070309020205020404" pitchFamily="49" charset="0"/>
              </a:rPr>
              <a:t>, </a:t>
            </a: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('Time (samples)'),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('Measurement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ftmag,ftdomain</a:t>
            </a:r>
            <a:r>
              <a:rPr lang="en-US" sz="1100" b="1" dirty="0">
                <a:solidFill>
                  <a:schemeClr val="tx1"/>
                </a:solidFill>
                <a:latin typeface="Courier New" panose="02070309020205020404" pitchFamily="49" charset="0"/>
                <a:cs typeface="Courier New" panose="02070309020205020404" pitchFamily="49" charset="0"/>
              </a:rPr>
              <a:t>] = </a:t>
            </a:r>
            <a:r>
              <a:rPr lang="en-US" sz="1100" b="1" dirty="0" err="1">
                <a:solidFill>
                  <a:schemeClr val="tx1"/>
                </a:solidFill>
                <a:latin typeface="Courier New" panose="02070309020205020404" pitchFamily="49" charset="0"/>
                <a:cs typeface="Courier New" panose="02070309020205020404" pitchFamily="49" charset="0"/>
              </a:rPr>
              <a:t>fft_tts</a:t>
            </a:r>
            <a:r>
              <a:rPr lang="en-US" sz="1100" b="1" dirty="0">
                <a:solidFill>
                  <a:schemeClr val="tx1"/>
                </a:solidFill>
                <a:latin typeface="Courier New" panose="02070309020205020404" pitchFamily="49" charset="0"/>
                <a:cs typeface="Courier New" panose="02070309020205020404" pitchFamily="49" charset="0"/>
              </a:rPr>
              <a:t>(mean(</a:t>
            </a:r>
            <a:r>
              <a:rPr lang="en-US" sz="1100" b="1" dirty="0" err="1">
                <a:solidFill>
                  <a:schemeClr val="tx1"/>
                </a:solidFill>
                <a:latin typeface="Courier New" panose="02070309020205020404" pitchFamily="49" charset="0"/>
                <a:cs typeface="Courier New" panose="02070309020205020404" pitchFamily="49" charset="0"/>
              </a:rPr>
              <a:t>lmdata</a:t>
            </a:r>
            <a:r>
              <a:rPr lang="en-US" sz="1100" b="1" dirty="0">
                <a:solidFill>
                  <a:schemeClr val="tx1"/>
                </a:solidFill>
                <a:latin typeface="Courier New" panose="02070309020205020404" pitchFamily="49" charset="0"/>
                <a:cs typeface="Courier New" panose="02070309020205020404" pitchFamily="49" charset="0"/>
              </a:rPr>
              <a:t>(keep,:)',2)',</a:t>
            </a:r>
            <a:r>
              <a:rPr lang="en-US" sz="1100" b="1" dirty="0" err="1">
                <a:solidFill>
                  <a:schemeClr val="tx1"/>
                </a:solidFill>
                <a:latin typeface="Courier New" panose="02070309020205020404" pitchFamily="49" charset="0"/>
                <a:cs typeface="Courier New" panose="02070309020205020404" pitchFamily="49" charset="0"/>
              </a:rPr>
              <a:t>info.system.framerate</a:t>
            </a:r>
            <a:r>
              <a:rPr lang="en-US" sz="1100" b="1" dirty="0">
                <a:solidFill>
                  <a:schemeClr val="tx1"/>
                </a:solidFill>
                <a:latin typeface="Courier New" panose="02070309020205020404" pitchFamily="49" charset="0"/>
                <a:cs typeface="Courier New" panose="02070309020205020404" pitchFamily="49" charset="0"/>
              </a:rPr>
              <a:t>); </a:t>
            </a: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subplot(3,1,3); </a:t>
            </a:r>
            <a:r>
              <a:rPr lang="en-US" sz="1100" b="1" dirty="0" err="1">
                <a:solidFill>
                  <a:schemeClr val="tx1"/>
                </a:solidFill>
                <a:latin typeface="Courier New" panose="02070309020205020404" pitchFamily="49" charset="0"/>
                <a:cs typeface="Courier New" panose="02070309020205020404" pitchFamily="49" charset="0"/>
              </a:rPr>
              <a:t>semilogx</a:t>
            </a:r>
            <a:r>
              <a:rPr lang="en-US" sz="1100" b="1" dirty="0">
                <a:solidFill>
                  <a:schemeClr val="tx1"/>
                </a:solidFill>
                <a:latin typeface="Courier New" panose="02070309020205020404" pitchFamily="49" charset="0"/>
                <a:cs typeface="Courier New" panose="02070309020205020404" pitchFamily="49" charset="0"/>
              </a:rPr>
              <a:t>(</a:t>
            </a:r>
            <a:r>
              <a:rPr lang="en-US" sz="1100" b="1" dirty="0" err="1">
                <a:solidFill>
                  <a:schemeClr val="tx1"/>
                </a:solidFill>
                <a:latin typeface="Courier New" panose="02070309020205020404" pitchFamily="49" charset="0"/>
                <a:cs typeface="Courier New" panose="02070309020205020404" pitchFamily="49" charset="0"/>
              </a:rPr>
              <a:t>ftdomain,ftmag</a:t>
            </a:r>
            <a:r>
              <a:rPr lang="en-US" sz="1100" b="1" dirty="0">
                <a:solidFill>
                  <a:schemeClr val="tx1"/>
                </a:solidFill>
                <a:latin typeface="Courier New" panose="02070309020205020404" pitchFamily="49" charset="0"/>
                <a:cs typeface="Courier New" panose="02070309020205020404" pitchFamily="49" charset="0"/>
              </a:rPr>
              <a:t>)</a:t>
            </a:r>
          </a:p>
          <a:p>
            <a:pPr marL="400050" lvl="1" indent="0" defTabSz="914400">
              <a:spcBef>
                <a:spcPts val="0"/>
              </a:spcBef>
              <a:buClrTx/>
              <a:buSzTx/>
              <a:buNone/>
            </a:pPr>
            <a:r>
              <a:rPr lang="en-US" sz="1100" b="1" dirty="0" err="1">
                <a:solidFill>
                  <a:schemeClr val="tx1"/>
                </a:solidFill>
                <a:latin typeface="Courier New" panose="02070309020205020404" pitchFamily="49" charset="0"/>
                <a:cs typeface="Courier New" panose="02070309020205020404" pitchFamily="49" charset="0"/>
              </a:rPr>
              <a:t>xlabel</a:t>
            </a:r>
            <a:r>
              <a:rPr lang="en-US" sz="1100" b="1" dirty="0">
                <a:solidFill>
                  <a:schemeClr val="tx1"/>
                </a:solidFill>
                <a:latin typeface="Courier New" panose="02070309020205020404" pitchFamily="49" charset="0"/>
                <a:cs typeface="Courier New" panose="02070309020205020404" pitchFamily="49" charset="0"/>
              </a:rPr>
              <a:t>('Frequency (Hz)'), </a:t>
            </a:r>
            <a:r>
              <a:rPr lang="en-US" sz="1100" b="1" dirty="0" err="1">
                <a:solidFill>
                  <a:schemeClr val="tx1"/>
                </a:solidFill>
                <a:latin typeface="Courier New" panose="02070309020205020404" pitchFamily="49" charset="0"/>
                <a:cs typeface="Courier New" panose="02070309020205020404" pitchFamily="49" charset="0"/>
              </a:rPr>
              <a:t>ylabel</a:t>
            </a:r>
            <a:r>
              <a:rPr lang="en-US" sz="1100" b="1" dirty="0">
                <a:solidFill>
                  <a:schemeClr val="tx1"/>
                </a:solidFill>
                <a:latin typeface="Courier New" panose="02070309020205020404" pitchFamily="49" charset="0"/>
                <a:cs typeface="Courier New" panose="02070309020205020404" pitchFamily="49" charset="0"/>
              </a:rPr>
              <a:t>('|X(f)|'),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([1e-3 10])</a:t>
            </a:r>
          </a:p>
          <a:p>
            <a:r>
              <a:rPr lang="en-US" dirty="0">
                <a:solidFill>
                  <a:prstClr val="white"/>
                </a:solidFill>
                <a:latin typeface="Calibri" panose="020F0502020204030204"/>
              </a:rPr>
              <a:t>In a plot (top) of the clean time traces overlain on each other, any response to the stimulus is difficult to discern without additional processing.</a:t>
            </a:r>
          </a:p>
          <a:p>
            <a:r>
              <a:rPr lang="en-US" dirty="0">
                <a:solidFill>
                  <a:prstClr val="white"/>
                </a:solidFill>
                <a:latin typeface="Calibri" panose="020F0502020204030204"/>
              </a:rPr>
              <a:t>In an image view (middle) of all measurements, a possible periodic response to the stimulus may be evident. </a:t>
            </a:r>
          </a:p>
          <a:p>
            <a:r>
              <a:rPr lang="en-US" dirty="0">
                <a:solidFill>
                  <a:prstClr val="white"/>
                </a:solidFill>
                <a:latin typeface="Calibri" panose="020F0502020204030204"/>
              </a:rPr>
              <a:t>A plot of the average spectrum for the wavelength with stronger response (bottom) shows the pulse and stimulus frequencies as before. </a:t>
            </a:r>
          </a:p>
          <a:p>
            <a:endParaRPr lang="en-US"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172324" y="204569"/>
            <a:ext cx="4486275" cy="6353175"/>
          </a:xfrm>
          <a:prstGeom prst="rect">
            <a:avLst/>
          </a:prstGeom>
        </p:spPr>
      </p:pic>
    </p:spTree>
    <p:extLst>
      <p:ext uri="{BB962C8B-B14F-4D97-AF65-F5344CB8AC3E}">
        <p14:creationId xmlns:p14="http://schemas.microsoft.com/office/powerpoint/2010/main" val="247765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Measurements at Varying </a:t>
            </a:r>
            <a:br>
              <a:rPr lang="en-US" dirty="0">
                <a:solidFill>
                  <a:srgbClr val="FF0000"/>
                </a:solidFill>
              </a:rPr>
            </a:br>
            <a:r>
              <a:rPr lang="en-US" dirty="0">
                <a:solidFill>
                  <a:srgbClr val="FF0000"/>
                </a:solidFill>
              </a:rPr>
              <a:t>Source-detector distance</a:t>
            </a:r>
          </a:p>
        </p:txBody>
      </p:sp>
      <p:sp>
        <p:nvSpPr>
          <p:cNvPr id="8" name="Content Placeholder 7"/>
          <p:cNvSpPr>
            <a:spLocks noGrp="1"/>
          </p:cNvSpPr>
          <p:nvPr>
            <p:ph idx="1"/>
          </p:nvPr>
        </p:nvSpPr>
        <p:spPr>
          <a:xfrm>
            <a:off x="325255" y="1257194"/>
            <a:ext cx="6868688" cy="5398979"/>
          </a:xfrm>
        </p:spPr>
        <p:txBody>
          <a:bodyPr>
            <a:normAutofit lnSpcReduction="10000"/>
          </a:bodyPr>
          <a:lstStyle/>
          <a:p>
            <a:pPr lvl="0"/>
            <a:r>
              <a:rPr lang="en-US" dirty="0">
                <a:solidFill>
                  <a:prstClr val="white"/>
                </a:solidFill>
                <a:latin typeface="Calibri" panose="020F0502020204030204"/>
              </a:rPr>
              <a:t>Viewing measurements from different source-detector distances can help with interpretation</a:t>
            </a:r>
          </a:p>
          <a:p>
            <a:pPr lvl="0"/>
            <a:r>
              <a:rPr lang="en-US" dirty="0">
                <a:solidFill>
                  <a:prstClr val="white"/>
                </a:solidFill>
                <a:latin typeface="Calibri" panose="020F0502020204030204"/>
              </a:rPr>
              <a:t>Identify sets of measurements at different distances, </a:t>
            </a:r>
            <a:br>
              <a:rPr lang="en-US" dirty="0">
                <a:solidFill>
                  <a:prstClr val="white"/>
                </a:solidFill>
                <a:latin typeface="Calibri" panose="020F0502020204030204"/>
              </a:rPr>
            </a:br>
            <a:endParaRPr lang="en-US" dirty="0">
              <a:solidFill>
                <a:prstClr val="white"/>
              </a:solidFill>
              <a:latin typeface="Calibri" panose="020F0502020204030204"/>
            </a:endParaRP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keepd1 = info.MEAS.GI &amp; info.pairs.r2d&lt;20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keepd2 = info.MEAS.GI &amp; info.pairs.r2d&gt;=20 &amp; info.pairs.r2d&lt;30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r>
              <a:rPr lang="en-US" sz="1050" b="1" dirty="0">
                <a:solidFill>
                  <a:schemeClr val="tx1"/>
                </a:solidFill>
                <a:latin typeface="Courier New" panose="02070309020205020404" pitchFamily="49" charset="0"/>
                <a:cs typeface="Courier New" panose="02070309020205020404" pitchFamily="49" charset="0"/>
              </a:rPr>
              <a:t>keepd3 = info.MEAS.GI &amp; info.pairs.r2d&gt;=30 &amp; info.pairs.r2d&lt;40 &amp; </a:t>
            </a:r>
            <a:r>
              <a:rPr lang="en-US" sz="1050" b="1" dirty="0" err="1">
                <a:solidFill>
                  <a:schemeClr val="tx1"/>
                </a:solidFill>
                <a:latin typeface="Courier New" panose="02070309020205020404" pitchFamily="49" charset="0"/>
                <a:cs typeface="Courier New" panose="02070309020205020404" pitchFamily="49" charset="0"/>
              </a:rPr>
              <a:t>info.pairs.WL</a:t>
            </a:r>
            <a:r>
              <a:rPr lang="en-US" sz="1050" b="1" dirty="0">
                <a:solidFill>
                  <a:schemeClr val="tx1"/>
                </a:solidFill>
                <a:latin typeface="Courier New" panose="02070309020205020404" pitchFamily="49" charset="0"/>
                <a:cs typeface="Courier New" panose="02070309020205020404" pitchFamily="49" charset="0"/>
              </a:rPr>
              <a:t>==2;</a:t>
            </a: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lvl="0"/>
            <a:r>
              <a:rPr lang="en-US" dirty="0">
                <a:solidFill>
                  <a:prstClr val="white"/>
                </a:solidFill>
                <a:latin typeface="Calibri" panose="020F0502020204030204"/>
              </a:rPr>
              <a:t>Plot measurements at each range of distances</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figure('Position',[700 300 1000 700])</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subplot(3,1,1),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(keepd1,:)'),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&lt; 20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subplot(3,1,2),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(keepd2,:)'),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[20 30] mm')</a:t>
            </a:r>
          </a:p>
          <a:p>
            <a:pPr marL="400050" lvl="1" indent="0" defTabSz="914400">
              <a:spcBef>
                <a:spcPts val="0"/>
              </a:spcBef>
              <a:buClrTx/>
              <a:buSzTx/>
              <a:buNone/>
            </a:pPr>
            <a:r>
              <a:rPr lang="en-US" sz="1000" b="1" dirty="0">
                <a:solidFill>
                  <a:schemeClr val="tx1"/>
                </a:solidFill>
                <a:latin typeface="Courier New" panose="02070309020205020404" pitchFamily="49" charset="0"/>
                <a:cs typeface="Courier New" panose="02070309020205020404" pitchFamily="49" charset="0"/>
              </a:rPr>
              <a:t>subplot(3,1,3), plot(</a:t>
            </a:r>
            <a:r>
              <a:rPr lang="en-US" sz="1000" b="1" dirty="0" err="1">
                <a:solidFill>
                  <a:schemeClr val="tx1"/>
                </a:solidFill>
                <a:latin typeface="Courier New" panose="02070309020205020404" pitchFamily="49" charset="0"/>
                <a:cs typeface="Courier New" panose="02070309020205020404" pitchFamily="49" charset="0"/>
              </a:rPr>
              <a:t>lmdata</a:t>
            </a:r>
            <a:r>
              <a:rPr lang="en-US" sz="1000" b="1" dirty="0">
                <a:solidFill>
                  <a:schemeClr val="tx1"/>
                </a:solidFill>
                <a:latin typeface="Courier New" panose="02070309020205020404" pitchFamily="49" charset="0"/>
                <a:cs typeface="Courier New" panose="02070309020205020404" pitchFamily="49" charset="0"/>
              </a:rPr>
              <a:t>(keepd3,:)'), </a:t>
            </a:r>
            <a:r>
              <a:rPr lang="en-US" sz="1000" b="1" dirty="0" err="1">
                <a:solidFill>
                  <a:schemeClr val="tx1"/>
                </a:solidFill>
                <a:latin typeface="Courier New" panose="02070309020205020404" pitchFamily="49" charset="0"/>
                <a:cs typeface="Courier New" panose="02070309020205020404" pitchFamily="49" charset="0"/>
              </a:rPr>
              <a:t>ylabel</a:t>
            </a:r>
            <a:r>
              <a:rPr lang="en-US" sz="1000" b="1" dirty="0">
                <a:solidFill>
                  <a:schemeClr val="tx1"/>
                </a:solidFill>
                <a:latin typeface="Courier New" panose="02070309020205020404" pitchFamily="49" charset="0"/>
                <a:cs typeface="Courier New" panose="02070309020205020404" pitchFamily="49" charset="0"/>
              </a:rPr>
              <a:t>('R_{</a:t>
            </a:r>
            <a:r>
              <a:rPr lang="en-US" sz="1000" b="1" dirty="0" err="1">
                <a:solidFill>
                  <a:schemeClr val="tx1"/>
                </a:solidFill>
                <a:latin typeface="Courier New" panose="02070309020205020404" pitchFamily="49" charset="0"/>
                <a:cs typeface="Courier New" panose="02070309020205020404" pitchFamily="49" charset="0"/>
              </a:rPr>
              <a:t>sd</a:t>
            </a:r>
            <a:r>
              <a:rPr lang="en-US" sz="1000" b="1" dirty="0">
                <a:solidFill>
                  <a:schemeClr val="tx1"/>
                </a:solidFill>
                <a:latin typeface="Courier New" panose="02070309020205020404" pitchFamily="49" charset="0"/>
                <a:cs typeface="Courier New" panose="02070309020205020404" pitchFamily="49" charset="0"/>
              </a:rPr>
              <a:t>} \in [30 40] mm')</a:t>
            </a:r>
          </a:p>
          <a:p>
            <a:pPr marL="400050" lvl="1" indent="0" defTabSz="914400">
              <a:spcBef>
                <a:spcPts val="0"/>
              </a:spcBef>
              <a:buClrTx/>
              <a:buSzTx/>
              <a:buNone/>
            </a:pPr>
            <a:r>
              <a:rPr lang="en-US" sz="1000" b="1" dirty="0" err="1">
                <a:solidFill>
                  <a:schemeClr val="tx1"/>
                </a:solidFill>
                <a:latin typeface="Courier New" panose="02070309020205020404" pitchFamily="49" charset="0"/>
                <a:cs typeface="Courier New" panose="02070309020205020404" pitchFamily="49" charset="0"/>
              </a:rPr>
              <a:t>xlabel</a:t>
            </a:r>
            <a:r>
              <a:rPr lang="en-US" sz="1000" b="1" dirty="0">
                <a:solidFill>
                  <a:schemeClr val="tx1"/>
                </a:solidFill>
                <a:latin typeface="Courier New" panose="02070309020205020404" pitchFamily="49" charset="0"/>
                <a:cs typeface="Courier New" panose="02070309020205020404" pitchFamily="49" charset="0"/>
              </a:rPr>
              <a:t>('Time (samples)')</a:t>
            </a:r>
          </a:p>
          <a:p>
            <a:r>
              <a:rPr lang="en-US" dirty="0">
                <a:solidFill>
                  <a:prstClr val="white"/>
                </a:solidFill>
                <a:latin typeface="Calibri" panose="020F0502020204030204"/>
              </a:rPr>
              <a:t>Displaying the complete time range (top figure, with short-, medium- and long-distance measurements) shows features across the full length of the recording</a:t>
            </a:r>
          </a:p>
          <a:p>
            <a:r>
              <a:rPr lang="en-US" dirty="0">
                <a:solidFill>
                  <a:prstClr val="white"/>
                </a:solidFill>
                <a:latin typeface="Calibri" panose="020F0502020204030204"/>
              </a:rPr>
              <a:t>Reducing the displayed time range (bottom figure) zooms in on features within the data. Here the cardiac pulse (at roughly one cycle per 10 samples, or one second) is prominent </a:t>
            </a:r>
            <a:endParaRPr lang="en-US" sz="900" dirty="0">
              <a:solidFill>
                <a:prstClr val="white"/>
              </a:solidFill>
              <a:latin typeface="Calibri" panose="020F0502020204030204"/>
            </a:endParaRPr>
          </a:p>
          <a:p>
            <a:pPr marL="400050" lvl="1" indent="0" defTabSz="914400">
              <a:spcBef>
                <a:spcPts val="0"/>
              </a:spcBef>
              <a:buClrTx/>
              <a:buSzTx/>
              <a:buNone/>
            </a:pPr>
            <a:endParaRPr lang="en-US" sz="1100" b="1" dirty="0">
              <a:solidFill>
                <a:schemeClr val="tx1"/>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r>
              <a:rPr lang="en-US" sz="1100" b="1" dirty="0">
                <a:solidFill>
                  <a:schemeClr val="tx1"/>
                </a:solidFill>
                <a:latin typeface="Courier New" panose="02070309020205020404" pitchFamily="49" charset="0"/>
                <a:cs typeface="Courier New" panose="02070309020205020404" pitchFamily="49" charset="0"/>
              </a:rPr>
              <a:t>for </a:t>
            </a:r>
            <a:r>
              <a:rPr lang="en-US" sz="1100" b="1" dirty="0" err="1">
                <a:solidFill>
                  <a:schemeClr val="tx1"/>
                </a:solidFill>
                <a:latin typeface="Courier New" panose="02070309020205020404" pitchFamily="49" charset="0"/>
                <a:cs typeface="Courier New" panose="02070309020205020404" pitchFamily="49" charset="0"/>
              </a:rPr>
              <a:t>i</a:t>
            </a:r>
            <a:r>
              <a:rPr lang="en-US" sz="1100" b="1" dirty="0">
                <a:solidFill>
                  <a:schemeClr val="tx1"/>
                </a:solidFill>
                <a:latin typeface="Courier New" panose="02070309020205020404" pitchFamily="49" charset="0"/>
                <a:cs typeface="Courier New" panose="02070309020205020404" pitchFamily="49" charset="0"/>
              </a:rPr>
              <a:t> = 1:3, subplot(3,1,i), </a:t>
            </a:r>
            <a:r>
              <a:rPr lang="en-US" sz="1100" b="1" dirty="0" err="1">
                <a:solidFill>
                  <a:schemeClr val="tx1"/>
                </a:solidFill>
                <a:latin typeface="Courier New" panose="02070309020205020404" pitchFamily="49" charset="0"/>
                <a:cs typeface="Courier New" panose="02070309020205020404" pitchFamily="49" charset="0"/>
              </a:rPr>
              <a:t>xlim</a:t>
            </a:r>
            <a:r>
              <a:rPr lang="en-US" sz="1100" b="1" dirty="0">
                <a:solidFill>
                  <a:schemeClr val="tx1"/>
                </a:solidFill>
                <a:latin typeface="Courier New" panose="02070309020205020404" pitchFamily="49" charset="0"/>
                <a:cs typeface="Courier New" panose="02070309020205020404" pitchFamily="49" charset="0"/>
              </a:rPr>
              <a:t>([2500 2600]), end</a:t>
            </a:r>
          </a:p>
        </p:txBody>
      </p:sp>
      <p:pic>
        <p:nvPicPr>
          <p:cNvPr id="4" name="Picture 3"/>
          <p:cNvPicPr>
            <a:picLocks noChangeAspect="1"/>
          </p:cNvPicPr>
          <p:nvPr/>
        </p:nvPicPr>
        <p:blipFill>
          <a:blip r:embed="rId2"/>
          <a:stretch>
            <a:fillRect/>
          </a:stretch>
        </p:blipFill>
        <p:spPr>
          <a:xfrm>
            <a:off x="7323957" y="56227"/>
            <a:ext cx="4464136" cy="3334459"/>
          </a:xfrm>
          <a:prstGeom prst="rect">
            <a:avLst/>
          </a:prstGeom>
        </p:spPr>
      </p:pic>
      <p:pic>
        <p:nvPicPr>
          <p:cNvPr id="5" name="Picture 4"/>
          <p:cNvPicPr>
            <a:picLocks noChangeAspect="1"/>
          </p:cNvPicPr>
          <p:nvPr/>
        </p:nvPicPr>
        <p:blipFill rotWithShape="1">
          <a:blip r:embed="rId3"/>
          <a:srcRect l="1720"/>
          <a:stretch/>
        </p:blipFill>
        <p:spPr>
          <a:xfrm>
            <a:off x="7323437" y="3474567"/>
            <a:ext cx="4464655" cy="3277297"/>
          </a:xfrm>
          <a:prstGeom prst="rect">
            <a:avLst/>
          </a:prstGeom>
        </p:spPr>
      </p:pic>
    </p:spTree>
    <p:extLst>
      <p:ext uri="{BB962C8B-B14F-4D97-AF65-F5344CB8AC3E}">
        <p14:creationId xmlns:p14="http://schemas.microsoft.com/office/powerpoint/2010/main" val="380516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Periodic Waveforms in the Spectrum </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325255" y="1257194"/>
                <a:ext cx="5490659" cy="5494670"/>
              </a:xfrm>
            </p:spPr>
            <p:txBody>
              <a:bodyPr>
                <a:normAutofit/>
              </a:bodyPr>
              <a:lstStyle/>
              <a:p>
                <a:pPr lvl="0"/>
                <a:r>
                  <a:rPr lang="en-US" dirty="0">
                    <a:solidFill>
                      <a:prstClr val="white"/>
                    </a:solidFill>
                    <a:latin typeface="Calibri" panose="020F0502020204030204"/>
                  </a:rPr>
                  <a:t>The spectrum (bottom right and in a previous slide) is computed with a fast Fourier transform (</a:t>
                </a:r>
                <a:r>
                  <a:rPr lang="en-US" dirty="0" err="1">
                    <a:solidFill>
                      <a:prstClr val="white"/>
                    </a:solidFill>
                    <a:latin typeface="Calibri" panose="020F0502020204030204"/>
                  </a:rPr>
                  <a:t>fft</a:t>
                </a:r>
                <a:r>
                  <a:rPr lang="en-US" dirty="0">
                    <a:solidFill>
                      <a:prstClr val="white"/>
                    </a:solidFill>
                    <a:latin typeface="Calibri" panose="020F0502020204030204"/>
                  </a:rPr>
                  <a:t>) of the average of kept measurements and shows the presence of periodic, or nearly periodic waveforms in the measurements. </a:t>
                </a:r>
              </a:p>
              <a:p>
                <a:pPr lvl="0"/>
                <a:r>
                  <a:rPr lang="en-US" dirty="0">
                    <a:solidFill>
                      <a:prstClr val="white"/>
                    </a:solidFill>
                    <a:latin typeface="Calibri" panose="020F0502020204030204"/>
                  </a:rPr>
                  <a:t>The cardiac pulse shown previously repeats with a period of approximately 1 second and appears as a spike at a frequency of approximately 1Hz</a:t>
                </a:r>
                <a:endParaRPr lang="en-US" sz="1000" dirty="0">
                  <a:solidFill>
                    <a:srgbClr val="00B0F0"/>
                  </a:solidFill>
                  <a:latin typeface="Calibri" panose="020F0502020204030204"/>
                </a:endParaRPr>
              </a:p>
              <a:p>
                <a:r>
                  <a:rPr lang="en-US" dirty="0">
                    <a:solidFill>
                      <a:prstClr val="white"/>
                    </a:solidFill>
                    <a:latin typeface="Calibri" panose="020F0502020204030204"/>
                  </a:rPr>
                  <a:t>The stimulus in these measurements was a flashing checkerboard wedge rotating once every 36 seconds, so we expect to see it at 1/36 </a:t>
                </a:r>
                <a14:m>
                  <m:oMath xmlns:m="http://schemas.openxmlformats.org/officeDocument/2006/math">
                    <m:r>
                      <a:rPr lang="en-US" b="0" i="1" smtClean="0">
                        <a:solidFill>
                          <a:prstClr val="white"/>
                        </a:solidFill>
                        <a:latin typeface="Cambria Math" panose="02040503050406030204" pitchFamily="18" charset="0"/>
                      </a:rPr>
                      <m:t>≈</m:t>
                    </m:r>
                  </m:oMath>
                </a14:m>
                <a:r>
                  <a:rPr lang="en-US" dirty="0">
                    <a:solidFill>
                      <a:prstClr val="white"/>
                    </a:solidFill>
                    <a:latin typeface="Calibri" panose="020F0502020204030204"/>
                  </a:rPr>
                  <a:t> 0.028 Hz</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325255" y="1257194"/>
                <a:ext cx="5490659" cy="5494670"/>
              </a:xfrm>
              <a:blipFill>
                <a:blip r:embed="rId2"/>
                <a:stretch>
                  <a:fillRect l="-222" t="-554" r="-1887"/>
                </a:stretch>
              </a:blipFill>
            </p:spPr>
            <p:txBody>
              <a:bodyPr/>
              <a:lstStyle/>
              <a:p>
                <a:r>
                  <a:rPr lang="en-US">
                    <a:noFill/>
                  </a:rPr>
                  <a:t> </a:t>
                </a:r>
              </a:p>
            </p:txBody>
          </p:sp>
        </mc:Fallback>
      </mc:AlternateContent>
      <p:pic>
        <p:nvPicPr>
          <p:cNvPr id="3" name="Picture 2"/>
          <p:cNvPicPr>
            <a:picLocks noChangeAspect="1"/>
          </p:cNvPicPr>
          <p:nvPr/>
        </p:nvPicPr>
        <p:blipFill rotWithShape="1">
          <a:blip r:embed="rId3"/>
          <a:srcRect t="66361"/>
          <a:stretch/>
        </p:blipFill>
        <p:spPr>
          <a:xfrm>
            <a:off x="6417052" y="3350339"/>
            <a:ext cx="4629150" cy="2146729"/>
          </a:xfrm>
          <a:prstGeom prst="rect">
            <a:avLst/>
          </a:prstGeom>
        </p:spPr>
      </p:pic>
      <p:sp>
        <p:nvSpPr>
          <p:cNvPr id="4" name="TextBox 3"/>
          <p:cNvSpPr txBox="1"/>
          <p:nvPr/>
        </p:nvSpPr>
        <p:spPr>
          <a:xfrm>
            <a:off x="9267501" y="6020574"/>
            <a:ext cx="2265472" cy="338554"/>
          </a:xfrm>
          <a:prstGeom prst="rect">
            <a:avLst/>
          </a:prstGeom>
          <a:noFill/>
        </p:spPr>
        <p:txBody>
          <a:bodyPr wrap="square" rtlCol="0">
            <a:spAutoFit/>
          </a:bodyPr>
          <a:lstStyle/>
          <a:p>
            <a:pPr algn="ctr"/>
            <a:r>
              <a:rPr lang="en-US" sz="1600" dirty="0"/>
              <a:t>Cardiac pulse, </a:t>
            </a:r>
            <a:r>
              <a:rPr lang="en-US" sz="1600" b="1" dirty="0"/>
              <a:t>~</a:t>
            </a:r>
            <a:r>
              <a:rPr lang="en-US" sz="1600" dirty="0"/>
              <a:t>1Hz</a:t>
            </a:r>
          </a:p>
        </p:txBody>
      </p:sp>
      <p:sp>
        <p:nvSpPr>
          <p:cNvPr id="6" name="TextBox 5"/>
          <p:cNvSpPr txBox="1"/>
          <p:nvPr/>
        </p:nvSpPr>
        <p:spPr>
          <a:xfrm>
            <a:off x="6073629" y="5883825"/>
            <a:ext cx="2902591" cy="338554"/>
          </a:xfrm>
          <a:prstGeom prst="rect">
            <a:avLst/>
          </a:prstGeom>
          <a:noFill/>
        </p:spPr>
        <p:txBody>
          <a:bodyPr wrap="square" rtlCol="0">
            <a:spAutoFit/>
          </a:bodyPr>
          <a:lstStyle/>
          <a:p>
            <a:r>
              <a:rPr lang="en-US" sz="1600" dirty="0"/>
              <a:t>Stimulus frequency, </a:t>
            </a:r>
            <a:r>
              <a:rPr lang="en-US" sz="1600" b="1" dirty="0"/>
              <a:t>~</a:t>
            </a:r>
            <a:r>
              <a:rPr lang="en-US" sz="1600" dirty="0"/>
              <a:t>0.028Hz</a:t>
            </a:r>
          </a:p>
        </p:txBody>
      </p:sp>
      <p:cxnSp>
        <p:nvCxnSpPr>
          <p:cNvPr id="7" name="Straight Arrow Connector 6"/>
          <p:cNvCxnSpPr/>
          <p:nvPr/>
        </p:nvCxnSpPr>
        <p:spPr>
          <a:xfrm flipV="1">
            <a:off x="7823987" y="4486172"/>
            <a:ext cx="505078" cy="1397653"/>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997308" y="4857455"/>
            <a:ext cx="364997" cy="1017981"/>
          </a:xfrm>
          <a:prstGeom prst="straightConnector1">
            <a:avLst/>
          </a:prstGeom>
          <a:ln w="34925">
            <a:tailEnd type="stealth"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srcRect b="65084"/>
          <a:stretch/>
        </p:blipFill>
        <p:spPr>
          <a:xfrm>
            <a:off x="6417052" y="928723"/>
            <a:ext cx="4629150" cy="2228238"/>
          </a:xfrm>
          <a:prstGeom prst="rect">
            <a:avLst/>
          </a:prstGeom>
        </p:spPr>
      </p:pic>
    </p:spTree>
    <p:extLst>
      <p:ext uri="{BB962C8B-B14F-4D97-AF65-F5344CB8AC3E}">
        <p14:creationId xmlns:p14="http://schemas.microsoft.com/office/powerpoint/2010/main" val="19773406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82378</TotalTime>
  <Words>2556</Words>
  <Application>Microsoft Office PowerPoint</Application>
  <PresentationFormat>Widescreen</PresentationFormat>
  <Paragraphs>219</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Courier New</vt:lpstr>
      <vt:lpstr>Trebuchet MS</vt:lpstr>
      <vt:lpstr>Wingdings 3</vt:lpstr>
      <vt:lpstr>Facet</vt:lpstr>
      <vt:lpstr>NeuroDOT</vt:lpstr>
      <vt:lpstr>PowerPoint Presentation</vt:lpstr>
      <vt:lpstr>PowerPoint Presentation</vt:lpstr>
      <vt:lpstr>Diffuse Optical Tomography</vt:lpstr>
      <vt:lpstr>Pre-processing</vt:lpstr>
      <vt:lpstr>Pre-processing of Raw Measurements</vt:lpstr>
      <vt:lpstr>logmean data </vt:lpstr>
      <vt:lpstr>Measurements at Varying  Source-detector distance</vt:lpstr>
      <vt:lpstr>Periodic Waveforms in the Spectrum </vt:lpstr>
      <vt:lpstr>Detrend and high-pass filter  the data</vt:lpstr>
      <vt:lpstr>Detrend and High-Pass</vt:lpstr>
      <vt:lpstr>Low-pass filter the data</vt:lpstr>
      <vt:lpstr>Low-pass filter zoom</vt:lpstr>
      <vt:lpstr>Superficial signal regression</vt:lpstr>
      <vt:lpstr>Superficial signal regression</vt:lpstr>
      <vt:lpstr>Second LPF and resampling</vt:lpstr>
      <vt:lpstr>Second LPF and resampling - detail</vt:lpstr>
      <vt:lpstr>Block averaging</vt:lpstr>
      <vt:lpstr>Appendix – High-pass cutoff frequency</vt:lpstr>
      <vt:lpstr>Appendix – Low-pass cutoff frequency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2116</cp:revision>
  <dcterms:created xsi:type="dcterms:W3CDTF">2016-10-13T23:27:35Z</dcterms:created>
  <dcterms:modified xsi:type="dcterms:W3CDTF">2024-03-06T15:44:20Z</dcterms:modified>
</cp:coreProperties>
</file>